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omments/modernComment_12E_8D09F73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402" r:id="rId3"/>
    <p:sldId id="374" r:id="rId4"/>
    <p:sldId id="312" r:id="rId5"/>
    <p:sldId id="375" r:id="rId6"/>
    <p:sldId id="378" r:id="rId7"/>
    <p:sldId id="350" r:id="rId8"/>
    <p:sldId id="340" r:id="rId9"/>
    <p:sldId id="411" r:id="rId10"/>
    <p:sldId id="398" r:id="rId11"/>
    <p:sldId id="307" r:id="rId12"/>
    <p:sldId id="410" r:id="rId13"/>
    <p:sldId id="388" r:id="rId14"/>
    <p:sldId id="399" r:id="rId15"/>
    <p:sldId id="376" r:id="rId16"/>
    <p:sldId id="397" r:id="rId17"/>
    <p:sldId id="414" r:id="rId18"/>
    <p:sldId id="413" r:id="rId19"/>
    <p:sldId id="396" r:id="rId20"/>
    <p:sldId id="403" r:id="rId21"/>
    <p:sldId id="408" r:id="rId22"/>
    <p:sldId id="409" r:id="rId23"/>
    <p:sldId id="392" r:id="rId24"/>
    <p:sldId id="369" r:id="rId25"/>
    <p:sldId id="315" r:id="rId26"/>
    <p:sldId id="404" r:id="rId27"/>
    <p:sldId id="346" r:id="rId28"/>
    <p:sldId id="400" r:id="rId29"/>
    <p:sldId id="379" r:id="rId30"/>
    <p:sldId id="387" r:id="rId31"/>
    <p:sldId id="380" r:id="rId32"/>
    <p:sldId id="295" r:id="rId33"/>
    <p:sldId id="381" r:id="rId34"/>
    <p:sldId id="383" r:id="rId35"/>
    <p:sldId id="384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AB4693-AF74-C96F-FC87-7BFDD1036396}" name="Manasi J. (PEG)" initials="M" userId="Manasi J. (PEG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0367E"/>
    <a:srgbClr val="F6E6C4"/>
    <a:srgbClr val="A5C0E3"/>
    <a:srgbClr val="C2DFF4"/>
    <a:srgbClr val="EFEFEF"/>
    <a:srgbClr val="FFCC00"/>
    <a:srgbClr val="EAE384"/>
    <a:srgbClr val="BAE1E3"/>
    <a:srgbClr val="C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modernComment_12E_8D09F7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F73CDC-F096-41A7-948F-6BE66C6AF92C}" authorId="{72AB4693-AF74-C96F-FC87-7BFDD1036396}" status="resolved" created="2024-04-18T07:41:02.9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66240562" sldId="302"/>
      <ac:spMk id="243" creationId="{00000000-0000-0000-0000-000000000000}"/>
      <ac:txMk cp="0" len="87">
        <ac:context len="89" hash="2698409709"/>
      </ac:txMk>
    </ac:txMkLst>
    <p188:txBody>
      <a:bodyPr/>
      <a:lstStyle/>
      <a:p>
        <a:r>
          <a:rPr lang="en-US"/>
          <a:t>Add logos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A4EEF-5DB4-48F9-807F-A10E9A87AF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48C29AF-62B0-4532-9385-B99192186AD1}">
      <dgm:prSet custT="1"/>
      <dgm:spPr>
        <a:solidFill>
          <a:schemeClr val="bg1"/>
        </a:solidFill>
      </dgm:spPr>
      <dgm:t>
        <a:bodyPr/>
        <a:lstStyle/>
        <a:p>
          <a:r>
            <a:rPr lang="en-IN" sz="1600" b="1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Planning and Investments</a:t>
          </a:r>
          <a:endParaRPr lang="en-US" sz="16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DBFDFD0-B28E-4960-B30C-FCCB39288F2E}" type="parTrans" cxnId="{BEFD293A-7C57-4A8B-AECE-B45324BC4105}">
      <dgm:prSet/>
      <dgm:spPr/>
      <dgm:t>
        <a:bodyPr/>
        <a:lstStyle/>
        <a:p>
          <a:endParaRPr lang="en-IN"/>
        </a:p>
      </dgm:t>
    </dgm:pt>
    <dgm:pt modelId="{B8B88A14-84A2-4A17-A8E6-518CA9B69D14}" type="sibTrans" cxnId="{BEFD293A-7C57-4A8B-AECE-B45324BC4105}">
      <dgm:prSet/>
      <dgm:spPr/>
      <dgm:t>
        <a:bodyPr/>
        <a:lstStyle/>
        <a:p>
          <a:endParaRPr lang="en-IN"/>
        </a:p>
      </dgm:t>
    </dgm:pt>
    <dgm:pt modelId="{CFC2B73B-2A5D-4851-BF93-F84FE1A467D9}">
      <dgm:prSet custT="1"/>
      <dgm:spPr>
        <a:ln>
          <a:noFill/>
        </a:ln>
      </dgm:spPr>
      <dgm:t>
        <a:bodyPr/>
        <a:lstStyle/>
        <a:p>
          <a:r>
            <a:rPr lang="en-IN" sz="16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Resource Adequacy (Rules, Guidelines, Regulations)</a:t>
          </a:r>
          <a:endParaRPr lang="en-US" sz="1600" dirty="0">
            <a:ln>
              <a:noFill/>
            </a:ln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2DDB37D-4BA9-46AF-BD42-CC4A8C9955FE}" type="parTrans" cxnId="{2F019A82-42B7-43AC-8417-5D3AFA592949}">
      <dgm:prSet/>
      <dgm:spPr/>
      <dgm:t>
        <a:bodyPr/>
        <a:lstStyle/>
        <a:p>
          <a:endParaRPr lang="en-IN"/>
        </a:p>
      </dgm:t>
    </dgm:pt>
    <dgm:pt modelId="{19676C62-D95C-4551-84E7-E6E813E03B4E}" type="sibTrans" cxnId="{2F019A82-42B7-43AC-8417-5D3AFA592949}">
      <dgm:prSet/>
      <dgm:spPr/>
      <dgm:t>
        <a:bodyPr/>
        <a:lstStyle/>
        <a:p>
          <a:endParaRPr lang="en-IN"/>
        </a:p>
      </dgm:t>
    </dgm:pt>
    <dgm:pt modelId="{EA76CA4B-B94C-41F8-A8E6-F7705444C3A9}">
      <dgm:prSet custT="1"/>
      <dgm:spPr>
        <a:solidFill>
          <a:schemeClr val="bg1"/>
        </a:solidFill>
      </dgm:spPr>
      <dgm:t>
        <a:bodyPr/>
        <a:lstStyle/>
        <a:p>
          <a:r>
            <a:rPr lang="en-IN" sz="1600" b="1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Financial viability and economic optimisation of the power sector value chain</a:t>
          </a:r>
          <a:endParaRPr lang="en-US" sz="16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944E2EE-018A-46EE-A26D-C7115B2B8728}" type="parTrans" cxnId="{DA20BF95-086A-4F33-93B3-990CCD2D4197}">
      <dgm:prSet/>
      <dgm:spPr/>
      <dgm:t>
        <a:bodyPr/>
        <a:lstStyle/>
        <a:p>
          <a:endParaRPr lang="en-IN"/>
        </a:p>
      </dgm:t>
    </dgm:pt>
    <dgm:pt modelId="{654430DA-143F-4276-84B9-A37A8500D53E}" type="sibTrans" cxnId="{DA20BF95-086A-4F33-93B3-990CCD2D4197}">
      <dgm:prSet/>
      <dgm:spPr/>
      <dgm:t>
        <a:bodyPr/>
        <a:lstStyle/>
        <a:p>
          <a:endParaRPr lang="en-IN"/>
        </a:p>
      </dgm:t>
    </dgm:pt>
    <dgm:pt modelId="{8EC1AF9C-4939-410B-ACED-6EA31D15C449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Late Payment Surcharge Rules </a:t>
          </a: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</a:t>
          </a: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strict penal provisions for non-compliance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F6B7BAF-39BD-4643-8692-0549D8A6AD90}" type="parTrans" cxnId="{FC06F3C5-D8B5-4E23-81EA-36323F611DAB}">
      <dgm:prSet/>
      <dgm:spPr/>
      <dgm:t>
        <a:bodyPr/>
        <a:lstStyle/>
        <a:p>
          <a:endParaRPr lang="en-IN"/>
        </a:p>
      </dgm:t>
    </dgm:pt>
    <dgm:pt modelId="{8FB653A2-B00B-44F6-B7C7-53C2E03B1173}" type="sibTrans" cxnId="{FC06F3C5-D8B5-4E23-81EA-36323F611DAB}">
      <dgm:prSet/>
      <dgm:spPr/>
      <dgm:t>
        <a:bodyPr/>
        <a:lstStyle/>
        <a:p>
          <a:endParaRPr lang="en-IN"/>
        </a:p>
      </dgm:t>
    </dgm:pt>
    <dgm:pt modelId="{55656BAE-5AD8-4EBE-9AAD-DE457BE49857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regarding ToD tariff design in Rights of Consumer Rules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12E6CF6-CDD8-4DC8-81AE-3B6F4588B5DA}" type="parTrans" cxnId="{93C3901D-55B0-49B3-AEF7-469732EE81AF}">
      <dgm:prSet/>
      <dgm:spPr/>
      <dgm:t>
        <a:bodyPr/>
        <a:lstStyle/>
        <a:p>
          <a:endParaRPr lang="en-IN"/>
        </a:p>
      </dgm:t>
    </dgm:pt>
    <dgm:pt modelId="{A24A0BC5-748C-4154-BFCC-34877A811439}" type="sibTrans" cxnId="{93C3901D-55B0-49B3-AEF7-469732EE81AF}">
      <dgm:prSet/>
      <dgm:spPr/>
      <dgm:t>
        <a:bodyPr/>
        <a:lstStyle/>
        <a:p>
          <a:endParaRPr lang="en-IN"/>
        </a:p>
      </dgm:t>
    </dgm:pt>
    <dgm:pt modelId="{9F5E2D19-40C3-4F4E-AA6A-39A2D68ED6E9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for recovery of revenue via fuel surcharge 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14D940-FD24-4D1E-98DF-4ED03052035F}" type="parTrans" cxnId="{AA3B823B-799B-4C54-A208-ACEECB3C2788}">
      <dgm:prSet/>
      <dgm:spPr/>
      <dgm:t>
        <a:bodyPr/>
        <a:lstStyle/>
        <a:p>
          <a:endParaRPr lang="en-IN"/>
        </a:p>
      </dgm:t>
    </dgm:pt>
    <dgm:pt modelId="{568077FE-40E6-4CCA-8ED1-0B6B8D4B618C}" type="sibTrans" cxnId="{AA3B823B-799B-4C54-A208-ACEECB3C2788}">
      <dgm:prSet/>
      <dgm:spPr/>
      <dgm:t>
        <a:bodyPr/>
        <a:lstStyle/>
        <a:p>
          <a:endParaRPr lang="en-IN"/>
        </a:p>
      </dgm:t>
    </dgm:pt>
    <dgm:pt modelId="{199B34F5-EDB2-44E1-9A96-4893AABED0C4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Additional prudential norms for borrowing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93174B5-68C7-4BD2-8F4B-8F4B78182829}" type="parTrans" cxnId="{5737FAA2-775E-478D-8DE6-66B484A22F6F}">
      <dgm:prSet/>
      <dgm:spPr/>
      <dgm:t>
        <a:bodyPr/>
        <a:lstStyle/>
        <a:p>
          <a:endParaRPr lang="en-IN"/>
        </a:p>
      </dgm:t>
    </dgm:pt>
    <dgm:pt modelId="{1950AB53-08B7-44E7-BF77-8BCE2288783B}" type="sibTrans" cxnId="{5737FAA2-775E-478D-8DE6-66B484A22F6F}">
      <dgm:prSet/>
      <dgm:spPr/>
      <dgm:t>
        <a:bodyPr/>
        <a:lstStyle/>
        <a:p>
          <a:endParaRPr lang="en-IN"/>
        </a:p>
      </dgm:t>
    </dgm:pt>
    <dgm:pt modelId="{D33CFB56-8100-4354-B960-ACAB03A361E8}">
      <dgm:prSet custT="1"/>
      <dgm:spPr>
        <a:solidFill>
          <a:schemeClr val="bg1"/>
        </a:solidFill>
      </dgm:spPr>
      <dgm:t>
        <a:bodyPr/>
        <a:lstStyle/>
        <a:p>
          <a:r>
            <a:rPr lang="en-IN" sz="1600" b="1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Provision of reliable, affordable competitive power supply to consumers</a:t>
          </a:r>
          <a:endParaRPr lang="en-US" sz="16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4F0F93B-0A51-46A0-97DA-E40FDEAC3836}" type="parTrans" cxnId="{00F0CC8F-A7B2-4012-8423-775F3E074792}">
      <dgm:prSet/>
      <dgm:spPr/>
      <dgm:t>
        <a:bodyPr/>
        <a:lstStyle/>
        <a:p>
          <a:endParaRPr lang="en-IN"/>
        </a:p>
      </dgm:t>
    </dgm:pt>
    <dgm:pt modelId="{A42B6D42-875F-4D73-82C3-13902B7C5B05}" type="sibTrans" cxnId="{00F0CC8F-A7B2-4012-8423-775F3E074792}">
      <dgm:prSet/>
      <dgm:spPr/>
      <dgm:t>
        <a:bodyPr/>
        <a:lstStyle/>
        <a:p>
          <a:endParaRPr lang="en-IN"/>
        </a:p>
      </dgm:t>
    </dgm:pt>
    <dgm:pt modelId="{82F51E0E-C919-4C5A-872F-3B88AB80DFD1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Green Open Access Rules and adoption by SERCs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99B24DA-C5D9-4F4D-AE49-DFD71F89C25D}" type="parTrans" cxnId="{1A7AF6DD-078C-4D97-8F6F-E2524F6B377D}">
      <dgm:prSet/>
      <dgm:spPr/>
      <dgm:t>
        <a:bodyPr/>
        <a:lstStyle/>
        <a:p>
          <a:endParaRPr lang="en-IN"/>
        </a:p>
      </dgm:t>
    </dgm:pt>
    <dgm:pt modelId="{C4D01134-2EC0-40D9-B91F-E3113F12A9BD}" type="sibTrans" cxnId="{1A7AF6DD-078C-4D97-8F6F-E2524F6B377D}">
      <dgm:prSet/>
      <dgm:spPr/>
      <dgm:t>
        <a:bodyPr/>
        <a:lstStyle/>
        <a:p>
          <a:endParaRPr lang="en-IN"/>
        </a:p>
      </dgm:t>
    </dgm:pt>
    <dgm:pt modelId="{F3E8DCA2-EA21-4474-9E50-FE557D704081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Suryoday/Surya Ghar Yojana providing capex grants for RTPV installations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0190FA-C0D7-414E-929D-0FB4211F757F}" type="parTrans" cxnId="{579FC457-7D0F-4033-8818-CC2C6211C544}">
      <dgm:prSet/>
      <dgm:spPr/>
      <dgm:t>
        <a:bodyPr/>
        <a:lstStyle/>
        <a:p>
          <a:endParaRPr lang="en-IN"/>
        </a:p>
      </dgm:t>
    </dgm:pt>
    <dgm:pt modelId="{0EDACA90-F770-4303-A754-7DCBCED23F2D}" type="sibTrans" cxnId="{579FC457-7D0F-4033-8818-CC2C6211C544}">
      <dgm:prSet/>
      <dgm:spPr/>
      <dgm:t>
        <a:bodyPr/>
        <a:lstStyle/>
        <a:p>
          <a:endParaRPr lang="en-IN"/>
        </a:p>
      </dgm:t>
    </dgm:pt>
    <dgm:pt modelId="{E9C7F09E-7772-49E9-AC4E-FAF60ABC0154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for net metering, group net metering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926159F-7378-4D7A-BB82-F54FFB92EA23}" type="parTrans" cxnId="{89D4A23F-4F70-4AB5-B173-4984A5935122}">
      <dgm:prSet/>
      <dgm:spPr/>
      <dgm:t>
        <a:bodyPr/>
        <a:lstStyle/>
        <a:p>
          <a:endParaRPr lang="en-IN"/>
        </a:p>
      </dgm:t>
    </dgm:pt>
    <dgm:pt modelId="{5CFD3961-CAC7-41F3-AF63-54428D6B904E}" type="sibTrans" cxnId="{89D4A23F-4F70-4AB5-B173-4984A5935122}">
      <dgm:prSet/>
      <dgm:spPr/>
      <dgm:t>
        <a:bodyPr/>
        <a:lstStyle/>
        <a:p>
          <a:endParaRPr lang="en-IN"/>
        </a:p>
      </dgm:t>
    </dgm:pt>
    <dgm:pt modelId="{2C0F7299-7962-4F7C-A807-3F8F972FC476}">
      <dgm:prSet custT="1"/>
      <dgm:spPr>
        <a:ln>
          <a:noFill/>
        </a:ln>
      </dgm:spPr>
      <dgm:t>
        <a:bodyPr/>
        <a:lstStyle/>
        <a:p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Shift of agricultural demand to day time in multiple states and at the national level 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B31F0F-D71C-474E-8655-90C9BD304E08}" type="parTrans" cxnId="{A5504162-2C91-442A-A920-8D25F561B8DF}">
      <dgm:prSet/>
      <dgm:spPr/>
      <dgm:t>
        <a:bodyPr/>
        <a:lstStyle/>
        <a:p>
          <a:endParaRPr lang="en-IN"/>
        </a:p>
      </dgm:t>
    </dgm:pt>
    <dgm:pt modelId="{2FDE4BE3-C9FE-400B-A3F4-4DCF2825CAE8}" type="sibTrans" cxnId="{A5504162-2C91-442A-A920-8D25F561B8DF}">
      <dgm:prSet/>
      <dgm:spPr/>
      <dgm:t>
        <a:bodyPr/>
        <a:lstStyle/>
        <a:p>
          <a:endParaRPr lang="en-IN"/>
        </a:p>
      </dgm:t>
    </dgm:pt>
    <dgm:pt modelId="{B7E9D0BC-DE2D-4E88-93FD-6E398AABB869}">
      <dgm:prSet custT="1"/>
      <dgm:spPr>
        <a:ln>
          <a:noFill/>
        </a:ln>
      </dgm:spPr>
      <dgm:t>
        <a:bodyPr/>
        <a:lstStyle/>
        <a:p>
          <a:r>
            <a:rPr lang="en-US" sz="16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Renewable Energy Purchase and Storage Purchase Obligations</a:t>
          </a:r>
        </a:p>
      </dgm:t>
    </dgm:pt>
    <dgm:pt modelId="{C444CA93-70EA-44F5-B44E-8C0CA4797A7F}" type="parTrans" cxnId="{419D7970-C549-48CD-99F9-F3B746F095C1}">
      <dgm:prSet/>
      <dgm:spPr/>
      <dgm:t>
        <a:bodyPr/>
        <a:lstStyle/>
        <a:p>
          <a:endParaRPr lang="en-IN"/>
        </a:p>
      </dgm:t>
    </dgm:pt>
    <dgm:pt modelId="{ADB0613C-1023-4255-B694-02C35D9179BD}" type="sibTrans" cxnId="{419D7970-C549-48CD-99F9-F3B746F095C1}">
      <dgm:prSet/>
      <dgm:spPr/>
      <dgm:t>
        <a:bodyPr/>
        <a:lstStyle/>
        <a:p>
          <a:endParaRPr lang="en-IN"/>
        </a:p>
      </dgm:t>
    </dgm:pt>
    <dgm:pt modelId="{DE8C567E-AE8A-4D7C-934F-BF240C81366B}">
      <dgm:prSet custT="1"/>
      <dgm:spPr>
        <a:ln>
          <a:noFill/>
        </a:ln>
      </dgm:spPr>
      <dgm:t>
        <a:bodyPr/>
        <a:lstStyle/>
        <a:p>
          <a:r>
            <a:rPr lang="en-US" sz="16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Rollout of RDSS scheme </a:t>
          </a:r>
          <a:r>
            <a:rPr lang="en-US" sz="16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 smart metering, network investments</a:t>
          </a:r>
          <a:endParaRPr lang="en-US" sz="1600" dirty="0">
            <a:ln>
              <a:noFill/>
            </a:ln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CFBC606-4C30-4C5B-8C91-6FB1905CF073}" type="parTrans" cxnId="{597931D1-F858-4100-A9B6-412FA325A832}">
      <dgm:prSet/>
      <dgm:spPr/>
      <dgm:t>
        <a:bodyPr/>
        <a:lstStyle/>
        <a:p>
          <a:endParaRPr lang="en-IN"/>
        </a:p>
      </dgm:t>
    </dgm:pt>
    <dgm:pt modelId="{44247B64-CE24-489A-8405-1404379FD726}" type="sibTrans" cxnId="{597931D1-F858-4100-A9B6-412FA325A832}">
      <dgm:prSet/>
      <dgm:spPr/>
      <dgm:t>
        <a:bodyPr/>
        <a:lstStyle/>
        <a:p>
          <a:endParaRPr lang="en-IN"/>
        </a:p>
      </dgm:t>
    </dgm:pt>
    <dgm:pt modelId="{BFC5A323-49E3-44FD-8BDC-FD4CEA0303BC}" type="pres">
      <dgm:prSet presAssocID="{1E1A4EEF-5DB4-48F9-807F-A10E9A87AF7E}" presName="linear" presStyleCnt="0">
        <dgm:presLayoutVars>
          <dgm:dir/>
          <dgm:animLvl val="lvl"/>
          <dgm:resizeHandles val="exact"/>
        </dgm:presLayoutVars>
      </dgm:prSet>
      <dgm:spPr/>
    </dgm:pt>
    <dgm:pt modelId="{1F8C7F00-A6AA-459C-959B-E2969D244E8C}" type="pres">
      <dgm:prSet presAssocID="{F48C29AF-62B0-4532-9385-B99192186AD1}" presName="parentLin" presStyleCnt="0"/>
      <dgm:spPr/>
    </dgm:pt>
    <dgm:pt modelId="{9301E6E2-06E7-4FE2-B4EE-355D5259FC16}" type="pres">
      <dgm:prSet presAssocID="{F48C29AF-62B0-4532-9385-B99192186AD1}" presName="parentLeftMargin" presStyleLbl="node1" presStyleIdx="0" presStyleCnt="3"/>
      <dgm:spPr/>
    </dgm:pt>
    <dgm:pt modelId="{5AA7FB5A-F99D-449F-A0BD-F4A9E8F61774}" type="pres">
      <dgm:prSet presAssocID="{F48C29AF-62B0-4532-9385-B99192186A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24055A-B0F3-4653-A8E4-F9362E11E004}" type="pres">
      <dgm:prSet presAssocID="{F48C29AF-62B0-4532-9385-B99192186AD1}" presName="negativeSpace" presStyleCnt="0"/>
      <dgm:spPr/>
    </dgm:pt>
    <dgm:pt modelId="{E47E7175-3303-47B8-80CD-019C22AA5B24}" type="pres">
      <dgm:prSet presAssocID="{F48C29AF-62B0-4532-9385-B99192186AD1}" presName="childText" presStyleLbl="conFgAcc1" presStyleIdx="0" presStyleCnt="3" custLinFactNeighborY="-88610">
        <dgm:presLayoutVars>
          <dgm:bulletEnabled val="1"/>
        </dgm:presLayoutVars>
      </dgm:prSet>
      <dgm:spPr/>
    </dgm:pt>
    <dgm:pt modelId="{DA4F77EB-DC27-4AB0-BCE1-6548CD5FD25E}" type="pres">
      <dgm:prSet presAssocID="{B8B88A14-84A2-4A17-A8E6-518CA9B69D14}" presName="spaceBetweenRectangles" presStyleCnt="0"/>
      <dgm:spPr/>
    </dgm:pt>
    <dgm:pt modelId="{B6DE3BEE-D0B7-4280-A1CD-F855F2DC5CD0}" type="pres">
      <dgm:prSet presAssocID="{EA76CA4B-B94C-41F8-A8E6-F7705444C3A9}" presName="parentLin" presStyleCnt="0"/>
      <dgm:spPr/>
    </dgm:pt>
    <dgm:pt modelId="{DB7E2013-51D5-4C18-9E86-FDBEE2D170BF}" type="pres">
      <dgm:prSet presAssocID="{EA76CA4B-B94C-41F8-A8E6-F7705444C3A9}" presName="parentLeftMargin" presStyleLbl="node1" presStyleIdx="0" presStyleCnt="3"/>
      <dgm:spPr/>
    </dgm:pt>
    <dgm:pt modelId="{6FE151E3-F8BC-4625-88EC-B1F338C245FE}" type="pres">
      <dgm:prSet presAssocID="{EA76CA4B-B94C-41F8-A8E6-F7705444C3A9}" presName="parentText" presStyleLbl="node1" presStyleIdx="1" presStyleCnt="3" custLinFactNeighborY="-28569">
        <dgm:presLayoutVars>
          <dgm:chMax val="0"/>
          <dgm:bulletEnabled val="1"/>
        </dgm:presLayoutVars>
      </dgm:prSet>
      <dgm:spPr/>
    </dgm:pt>
    <dgm:pt modelId="{E53258D8-9B0B-44D6-AF84-A9C887F48400}" type="pres">
      <dgm:prSet presAssocID="{EA76CA4B-B94C-41F8-A8E6-F7705444C3A9}" presName="negativeSpace" presStyleCnt="0"/>
      <dgm:spPr/>
    </dgm:pt>
    <dgm:pt modelId="{642CC6F4-9CC6-438D-A29A-1847E472232A}" type="pres">
      <dgm:prSet presAssocID="{EA76CA4B-B94C-41F8-A8E6-F7705444C3A9}" presName="childText" presStyleLbl="conFgAcc1" presStyleIdx="1" presStyleCnt="3" custLinFactY="-13475" custLinFactNeighborY="-100000">
        <dgm:presLayoutVars>
          <dgm:bulletEnabled val="1"/>
        </dgm:presLayoutVars>
      </dgm:prSet>
      <dgm:spPr/>
    </dgm:pt>
    <dgm:pt modelId="{DE3D7E79-D9AB-4A3F-83BE-62A7BD725C4B}" type="pres">
      <dgm:prSet presAssocID="{654430DA-143F-4276-84B9-A37A8500D53E}" presName="spaceBetweenRectangles" presStyleCnt="0"/>
      <dgm:spPr/>
    </dgm:pt>
    <dgm:pt modelId="{0A61AA90-310C-47FD-8254-9575DC73AEA5}" type="pres">
      <dgm:prSet presAssocID="{D33CFB56-8100-4354-B960-ACAB03A361E8}" presName="parentLin" presStyleCnt="0"/>
      <dgm:spPr/>
    </dgm:pt>
    <dgm:pt modelId="{64EFDE3E-F7CF-4863-92A3-6C5229350B04}" type="pres">
      <dgm:prSet presAssocID="{D33CFB56-8100-4354-B960-ACAB03A361E8}" presName="parentLeftMargin" presStyleLbl="node1" presStyleIdx="1" presStyleCnt="3"/>
      <dgm:spPr/>
    </dgm:pt>
    <dgm:pt modelId="{1696CD4A-0DF0-4C9E-AEF2-685DE463CA89}" type="pres">
      <dgm:prSet presAssocID="{D33CFB56-8100-4354-B960-ACAB03A361E8}" presName="parentText" presStyleLbl="node1" presStyleIdx="2" presStyleCnt="3" custLinFactNeighborY="-47871">
        <dgm:presLayoutVars>
          <dgm:chMax val="0"/>
          <dgm:bulletEnabled val="1"/>
        </dgm:presLayoutVars>
      </dgm:prSet>
      <dgm:spPr/>
    </dgm:pt>
    <dgm:pt modelId="{4F1AC210-C879-40A8-B954-D4C8A2F7535B}" type="pres">
      <dgm:prSet presAssocID="{D33CFB56-8100-4354-B960-ACAB03A361E8}" presName="negativeSpace" presStyleCnt="0"/>
      <dgm:spPr/>
    </dgm:pt>
    <dgm:pt modelId="{89A60053-5D55-4ABC-8C07-6DC39B57094D}" type="pres">
      <dgm:prSet presAssocID="{D33CFB56-8100-4354-B960-ACAB03A361E8}" presName="childText" presStyleLbl="conFgAcc1" presStyleIdx="2" presStyleCnt="3" custLinFactY="-7614" custLinFactNeighborY="-100000">
        <dgm:presLayoutVars>
          <dgm:bulletEnabled val="1"/>
        </dgm:presLayoutVars>
      </dgm:prSet>
      <dgm:spPr/>
    </dgm:pt>
  </dgm:ptLst>
  <dgm:cxnLst>
    <dgm:cxn modelId="{934E0703-AF39-4884-93FD-9F534A6F8A8B}" type="presOf" srcId="{82F51E0E-C919-4C5A-872F-3B88AB80DFD1}" destId="{89A60053-5D55-4ABC-8C07-6DC39B57094D}" srcOrd="0" destOrd="0" presId="urn:microsoft.com/office/officeart/2005/8/layout/list1"/>
    <dgm:cxn modelId="{7B19FB07-E762-4936-9C4C-B5F0031F6AF4}" type="presOf" srcId="{EA76CA4B-B94C-41F8-A8E6-F7705444C3A9}" destId="{6FE151E3-F8BC-4625-88EC-B1F338C245FE}" srcOrd="1" destOrd="0" presId="urn:microsoft.com/office/officeart/2005/8/layout/list1"/>
    <dgm:cxn modelId="{DBFC4711-957D-4A61-860C-6834A2FBA31F}" type="presOf" srcId="{F3E8DCA2-EA21-4474-9E50-FE557D704081}" destId="{89A60053-5D55-4ABC-8C07-6DC39B57094D}" srcOrd="0" destOrd="1" presId="urn:microsoft.com/office/officeart/2005/8/layout/list1"/>
    <dgm:cxn modelId="{93C3901D-55B0-49B3-AEF7-469732EE81AF}" srcId="{EA76CA4B-B94C-41F8-A8E6-F7705444C3A9}" destId="{55656BAE-5AD8-4EBE-9AAD-DE457BE49857}" srcOrd="1" destOrd="0" parTransId="{812E6CF6-CDD8-4DC8-81AE-3B6F4588B5DA}" sibTransId="{A24A0BC5-748C-4154-BFCC-34877A811439}"/>
    <dgm:cxn modelId="{BEFD293A-7C57-4A8B-AECE-B45324BC4105}" srcId="{1E1A4EEF-5DB4-48F9-807F-A10E9A87AF7E}" destId="{F48C29AF-62B0-4532-9385-B99192186AD1}" srcOrd="0" destOrd="0" parTransId="{1DBFDFD0-B28E-4960-B30C-FCCB39288F2E}" sibTransId="{B8B88A14-84A2-4A17-A8E6-518CA9B69D14}"/>
    <dgm:cxn modelId="{AA3B823B-799B-4C54-A208-ACEECB3C2788}" srcId="{EA76CA4B-B94C-41F8-A8E6-F7705444C3A9}" destId="{9F5E2D19-40C3-4F4E-AA6A-39A2D68ED6E9}" srcOrd="2" destOrd="0" parTransId="{0514D940-FD24-4D1E-98DF-4ED03052035F}" sibTransId="{568077FE-40E6-4CCA-8ED1-0B6B8D4B618C}"/>
    <dgm:cxn modelId="{89D4A23F-4F70-4AB5-B173-4984A5935122}" srcId="{D33CFB56-8100-4354-B960-ACAB03A361E8}" destId="{E9C7F09E-7772-49E9-AC4E-FAF60ABC0154}" srcOrd="2" destOrd="0" parTransId="{7926159F-7378-4D7A-BB82-F54FFB92EA23}" sibTransId="{5CFD3961-CAC7-41F3-AF63-54428D6B904E}"/>
    <dgm:cxn modelId="{43C0CF5F-12C2-4E0F-904E-EFE6873C4FD5}" type="presOf" srcId="{B7E9D0BC-DE2D-4E88-93FD-6E398AABB869}" destId="{E47E7175-3303-47B8-80CD-019C22AA5B24}" srcOrd="0" destOrd="1" presId="urn:microsoft.com/office/officeart/2005/8/layout/list1"/>
    <dgm:cxn modelId="{A5504162-2C91-442A-A920-8D25F561B8DF}" srcId="{D33CFB56-8100-4354-B960-ACAB03A361E8}" destId="{2C0F7299-7962-4F7C-A807-3F8F972FC476}" srcOrd="3" destOrd="0" parTransId="{DAB31F0F-D71C-474E-8655-90C9BD304E08}" sibTransId="{2FDE4BE3-C9FE-400B-A3F4-4DCF2825CAE8}"/>
    <dgm:cxn modelId="{D40C1E68-6DF6-4A4F-B545-EA370BA62B67}" type="presOf" srcId="{D33CFB56-8100-4354-B960-ACAB03A361E8}" destId="{1696CD4A-0DF0-4C9E-AEF2-685DE463CA89}" srcOrd="1" destOrd="0" presId="urn:microsoft.com/office/officeart/2005/8/layout/list1"/>
    <dgm:cxn modelId="{374A7A6C-023B-4A98-AA6F-70786BC52A43}" type="presOf" srcId="{F48C29AF-62B0-4532-9385-B99192186AD1}" destId="{5AA7FB5A-F99D-449F-A0BD-F4A9E8F61774}" srcOrd="1" destOrd="0" presId="urn:microsoft.com/office/officeart/2005/8/layout/list1"/>
    <dgm:cxn modelId="{419D7970-C549-48CD-99F9-F3B746F095C1}" srcId="{F48C29AF-62B0-4532-9385-B99192186AD1}" destId="{B7E9D0BC-DE2D-4E88-93FD-6E398AABB869}" srcOrd="1" destOrd="0" parTransId="{C444CA93-70EA-44F5-B44E-8C0CA4797A7F}" sibTransId="{ADB0613C-1023-4255-B694-02C35D9179BD}"/>
    <dgm:cxn modelId="{57FBDD74-1DEC-496D-91EB-F4CE387C5767}" type="presOf" srcId="{2C0F7299-7962-4F7C-A807-3F8F972FC476}" destId="{89A60053-5D55-4ABC-8C07-6DC39B57094D}" srcOrd="0" destOrd="3" presId="urn:microsoft.com/office/officeart/2005/8/layout/list1"/>
    <dgm:cxn modelId="{579FC457-7D0F-4033-8818-CC2C6211C544}" srcId="{D33CFB56-8100-4354-B960-ACAB03A361E8}" destId="{F3E8DCA2-EA21-4474-9E50-FE557D704081}" srcOrd="1" destOrd="0" parTransId="{820190FA-C0D7-414E-929D-0FB4211F757F}" sibTransId="{0EDACA90-F770-4303-A754-7DCBCED23F2D}"/>
    <dgm:cxn modelId="{0FA2FE7A-60E9-4A2D-A6AB-F97607225646}" type="presOf" srcId="{55656BAE-5AD8-4EBE-9AAD-DE457BE49857}" destId="{642CC6F4-9CC6-438D-A29A-1847E472232A}" srcOrd="0" destOrd="1" presId="urn:microsoft.com/office/officeart/2005/8/layout/list1"/>
    <dgm:cxn modelId="{1D812F7B-E054-440A-A123-B2CAD08C8B40}" type="presOf" srcId="{199B34F5-EDB2-44E1-9A96-4893AABED0C4}" destId="{642CC6F4-9CC6-438D-A29A-1847E472232A}" srcOrd="0" destOrd="3" presId="urn:microsoft.com/office/officeart/2005/8/layout/list1"/>
    <dgm:cxn modelId="{2F019A82-42B7-43AC-8417-5D3AFA592949}" srcId="{F48C29AF-62B0-4532-9385-B99192186AD1}" destId="{CFC2B73B-2A5D-4851-BF93-F84FE1A467D9}" srcOrd="0" destOrd="0" parTransId="{22DDB37D-4BA9-46AF-BD42-CC4A8C9955FE}" sibTransId="{19676C62-D95C-4551-84E7-E6E813E03B4E}"/>
    <dgm:cxn modelId="{00F0CC8F-A7B2-4012-8423-775F3E074792}" srcId="{1E1A4EEF-5DB4-48F9-807F-A10E9A87AF7E}" destId="{D33CFB56-8100-4354-B960-ACAB03A361E8}" srcOrd="2" destOrd="0" parTransId="{14F0F93B-0A51-46A0-97DA-E40FDEAC3836}" sibTransId="{A42B6D42-875F-4D73-82C3-13902B7C5B05}"/>
    <dgm:cxn modelId="{DA20BF95-086A-4F33-93B3-990CCD2D4197}" srcId="{1E1A4EEF-5DB4-48F9-807F-A10E9A87AF7E}" destId="{EA76CA4B-B94C-41F8-A8E6-F7705444C3A9}" srcOrd="1" destOrd="0" parTransId="{F944E2EE-018A-46EE-A26D-C7115B2B8728}" sibTransId="{654430DA-143F-4276-84B9-A37A8500D53E}"/>
    <dgm:cxn modelId="{64A94A97-21CE-4CF2-B8D3-45F1C50B3E6D}" type="presOf" srcId="{F48C29AF-62B0-4532-9385-B99192186AD1}" destId="{9301E6E2-06E7-4FE2-B4EE-355D5259FC16}" srcOrd="0" destOrd="0" presId="urn:microsoft.com/office/officeart/2005/8/layout/list1"/>
    <dgm:cxn modelId="{8CAF9498-8576-406A-89C5-F92DBAAE15EE}" type="presOf" srcId="{E9C7F09E-7772-49E9-AC4E-FAF60ABC0154}" destId="{89A60053-5D55-4ABC-8C07-6DC39B57094D}" srcOrd="0" destOrd="2" presId="urn:microsoft.com/office/officeart/2005/8/layout/list1"/>
    <dgm:cxn modelId="{F501199C-22BA-48FA-8D0D-1CFB7F9F38B7}" type="presOf" srcId="{9F5E2D19-40C3-4F4E-AA6A-39A2D68ED6E9}" destId="{642CC6F4-9CC6-438D-A29A-1847E472232A}" srcOrd="0" destOrd="2" presId="urn:microsoft.com/office/officeart/2005/8/layout/list1"/>
    <dgm:cxn modelId="{5737FAA2-775E-478D-8DE6-66B484A22F6F}" srcId="{EA76CA4B-B94C-41F8-A8E6-F7705444C3A9}" destId="{199B34F5-EDB2-44E1-9A96-4893AABED0C4}" srcOrd="3" destOrd="0" parTransId="{293174B5-68C7-4BD2-8F4B-8F4B78182829}" sibTransId="{1950AB53-08B7-44E7-BF77-8BCE2288783B}"/>
    <dgm:cxn modelId="{35C711A5-DD17-4F72-A0B6-20AE454905F2}" type="presOf" srcId="{DE8C567E-AE8A-4D7C-934F-BF240C81366B}" destId="{E47E7175-3303-47B8-80CD-019C22AA5B24}" srcOrd="0" destOrd="2" presId="urn:microsoft.com/office/officeart/2005/8/layout/list1"/>
    <dgm:cxn modelId="{A8D99AC4-4D72-4C6E-9791-6BB0A7ADF89E}" type="presOf" srcId="{D33CFB56-8100-4354-B960-ACAB03A361E8}" destId="{64EFDE3E-F7CF-4863-92A3-6C5229350B04}" srcOrd="0" destOrd="0" presId="urn:microsoft.com/office/officeart/2005/8/layout/list1"/>
    <dgm:cxn modelId="{FC06F3C5-D8B5-4E23-81EA-36323F611DAB}" srcId="{EA76CA4B-B94C-41F8-A8E6-F7705444C3A9}" destId="{8EC1AF9C-4939-410B-ACED-6EA31D15C449}" srcOrd="0" destOrd="0" parTransId="{7F6B7BAF-39BD-4643-8692-0549D8A6AD90}" sibTransId="{8FB653A2-B00B-44F6-B7C7-53C2E03B1173}"/>
    <dgm:cxn modelId="{3DBB7DD0-7C93-4E5C-B968-D8567BCF039B}" type="presOf" srcId="{1E1A4EEF-5DB4-48F9-807F-A10E9A87AF7E}" destId="{BFC5A323-49E3-44FD-8BDC-FD4CEA0303BC}" srcOrd="0" destOrd="0" presId="urn:microsoft.com/office/officeart/2005/8/layout/list1"/>
    <dgm:cxn modelId="{597931D1-F858-4100-A9B6-412FA325A832}" srcId="{F48C29AF-62B0-4532-9385-B99192186AD1}" destId="{DE8C567E-AE8A-4D7C-934F-BF240C81366B}" srcOrd="2" destOrd="0" parTransId="{CCFBC606-4C30-4C5B-8C91-6FB1905CF073}" sibTransId="{44247B64-CE24-489A-8405-1404379FD726}"/>
    <dgm:cxn modelId="{E2D7CBD3-A304-4E2D-AD94-FCACF2E9E545}" type="presOf" srcId="{8EC1AF9C-4939-410B-ACED-6EA31D15C449}" destId="{642CC6F4-9CC6-438D-A29A-1847E472232A}" srcOrd="0" destOrd="0" presId="urn:microsoft.com/office/officeart/2005/8/layout/list1"/>
    <dgm:cxn modelId="{EBA2CFDB-50E5-44B8-B474-5AAFC8320F73}" type="presOf" srcId="{EA76CA4B-B94C-41F8-A8E6-F7705444C3A9}" destId="{DB7E2013-51D5-4C18-9E86-FDBEE2D170BF}" srcOrd="0" destOrd="0" presId="urn:microsoft.com/office/officeart/2005/8/layout/list1"/>
    <dgm:cxn modelId="{1A7AF6DD-078C-4D97-8F6F-E2524F6B377D}" srcId="{D33CFB56-8100-4354-B960-ACAB03A361E8}" destId="{82F51E0E-C919-4C5A-872F-3B88AB80DFD1}" srcOrd="0" destOrd="0" parTransId="{399B24DA-C5D9-4F4D-AE49-DFD71F89C25D}" sibTransId="{C4D01134-2EC0-40D9-B91F-E3113F12A9BD}"/>
    <dgm:cxn modelId="{E92F1EF2-555E-458D-BC6D-20B4EBDD7F2C}" type="presOf" srcId="{CFC2B73B-2A5D-4851-BF93-F84FE1A467D9}" destId="{E47E7175-3303-47B8-80CD-019C22AA5B24}" srcOrd="0" destOrd="0" presId="urn:microsoft.com/office/officeart/2005/8/layout/list1"/>
    <dgm:cxn modelId="{805931D2-9F94-4527-AC81-D0273838EE97}" type="presParOf" srcId="{BFC5A323-49E3-44FD-8BDC-FD4CEA0303BC}" destId="{1F8C7F00-A6AA-459C-959B-E2969D244E8C}" srcOrd="0" destOrd="0" presId="urn:microsoft.com/office/officeart/2005/8/layout/list1"/>
    <dgm:cxn modelId="{6DF42F6C-0886-45F2-95D2-9E4DCBCEFF02}" type="presParOf" srcId="{1F8C7F00-A6AA-459C-959B-E2969D244E8C}" destId="{9301E6E2-06E7-4FE2-B4EE-355D5259FC16}" srcOrd="0" destOrd="0" presId="urn:microsoft.com/office/officeart/2005/8/layout/list1"/>
    <dgm:cxn modelId="{3344D455-829E-4C14-B992-2B20FA7E463D}" type="presParOf" srcId="{1F8C7F00-A6AA-459C-959B-E2969D244E8C}" destId="{5AA7FB5A-F99D-449F-A0BD-F4A9E8F61774}" srcOrd="1" destOrd="0" presId="urn:microsoft.com/office/officeart/2005/8/layout/list1"/>
    <dgm:cxn modelId="{D933CBF9-D171-4D1E-AAA5-9ABDA76B9FFE}" type="presParOf" srcId="{BFC5A323-49E3-44FD-8BDC-FD4CEA0303BC}" destId="{8D24055A-B0F3-4653-A8E4-F9362E11E004}" srcOrd="1" destOrd="0" presId="urn:microsoft.com/office/officeart/2005/8/layout/list1"/>
    <dgm:cxn modelId="{47B8EFBC-C892-4DF7-9E93-B71B03964FB4}" type="presParOf" srcId="{BFC5A323-49E3-44FD-8BDC-FD4CEA0303BC}" destId="{E47E7175-3303-47B8-80CD-019C22AA5B24}" srcOrd="2" destOrd="0" presId="urn:microsoft.com/office/officeart/2005/8/layout/list1"/>
    <dgm:cxn modelId="{BDFBE60F-1F13-473A-9787-63171228F791}" type="presParOf" srcId="{BFC5A323-49E3-44FD-8BDC-FD4CEA0303BC}" destId="{DA4F77EB-DC27-4AB0-BCE1-6548CD5FD25E}" srcOrd="3" destOrd="0" presId="urn:microsoft.com/office/officeart/2005/8/layout/list1"/>
    <dgm:cxn modelId="{F2E28550-DC60-4C5E-943E-5F9091B50666}" type="presParOf" srcId="{BFC5A323-49E3-44FD-8BDC-FD4CEA0303BC}" destId="{B6DE3BEE-D0B7-4280-A1CD-F855F2DC5CD0}" srcOrd="4" destOrd="0" presId="urn:microsoft.com/office/officeart/2005/8/layout/list1"/>
    <dgm:cxn modelId="{4582BFCE-B37D-4957-A2F0-CC1A97CEBE04}" type="presParOf" srcId="{B6DE3BEE-D0B7-4280-A1CD-F855F2DC5CD0}" destId="{DB7E2013-51D5-4C18-9E86-FDBEE2D170BF}" srcOrd="0" destOrd="0" presId="urn:microsoft.com/office/officeart/2005/8/layout/list1"/>
    <dgm:cxn modelId="{DB117D6B-0E5A-4BE8-B92B-F0C87C2A99D8}" type="presParOf" srcId="{B6DE3BEE-D0B7-4280-A1CD-F855F2DC5CD0}" destId="{6FE151E3-F8BC-4625-88EC-B1F338C245FE}" srcOrd="1" destOrd="0" presId="urn:microsoft.com/office/officeart/2005/8/layout/list1"/>
    <dgm:cxn modelId="{8ECE451E-F31A-442C-A4C5-FF27F91BBFB7}" type="presParOf" srcId="{BFC5A323-49E3-44FD-8BDC-FD4CEA0303BC}" destId="{E53258D8-9B0B-44D6-AF84-A9C887F48400}" srcOrd="5" destOrd="0" presId="urn:microsoft.com/office/officeart/2005/8/layout/list1"/>
    <dgm:cxn modelId="{633852B4-D128-470D-8896-36B692E38434}" type="presParOf" srcId="{BFC5A323-49E3-44FD-8BDC-FD4CEA0303BC}" destId="{642CC6F4-9CC6-438D-A29A-1847E472232A}" srcOrd="6" destOrd="0" presId="urn:microsoft.com/office/officeart/2005/8/layout/list1"/>
    <dgm:cxn modelId="{F526764F-3BAC-4D34-A7D8-96714D845228}" type="presParOf" srcId="{BFC5A323-49E3-44FD-8BDC-FD4CEA0303BC}" destId="{DE3D7E79-D9AB-4A3F-83BE-62A7BD725C4B}" srcOrd="7" destOrd="0" presId="urn:microsoft.com/office/officeart/2005/8/layout/list1"/>
    <dgm:cxn modelId="{D79C7EDF-AD79-4928-B2A2-A8910A7F5BA0}" type="presParOf" srcId="{BFC5A323-49E3-44FD-8BDC-FD4CEA0303BC}" destId="{0A61AA90-310C-47FD-8254-9575DC73AEA5}" srcOrd="8" destOrd="0" presId="urn:microsoft.com/office/officeart/2005/8/layout/list1"/>
    <dgm:cxn modelId="{3A624BD2-9915-40BC-8B84-AB540CCA51B1}" type="presParOf" srcId="{0A61AA90-310C-47FD-8254-9575DC73AEA5}" destId="{64EFDE3E-F7CF-4863-92A3-6C5229350B04}" srcOrd="0" destOrd="0" presId="urn:microsoft.com/office/officeart/2005/8/layout/list1"/>
    <dgm:cxn modelId="{FAE88A15-1B33-46E4-A56E-8C08A75E870B}" type="presParOf" srcId="{0A61AA90-310C-47FD-8254-9575DC73AEA5}" destId="{1696CD4A-0DF0-4C9E-AEF2-685DE463CA89}" srcOrd="1" destOrd="0" presId="urn:microsoft.com/office/officeart/2005/8/layout/list1"/>
    <dgm:cxn modelId="{6DFB6C5E-390A-4223-B61F-B04806301667}" type="presParOf" srcId="{BFC5A323-49E3-44FD-8BDC-FD4CEA0303BC}" destId="{4F1AC210-C879-40A8-B954-D4C8A2F7535B}" srcOrd="9" destOrd="0" presId="urn:microsoft.com/office/officeart/2005/8/layout/list1"/>
    <dgm:cxn modelId="{C942A43E-AB24-46A7-8F9B-DBCE89B8A25D}" type="presParOf" srcId="{BFC5A323-49E3-44FD-8BDC-FD4CEA0303BC}" destId="{89A60053-5D55-4ABC-8C07-6DC39B570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EF66F-9EFA-4143-959C-EBFBB9D2363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IN"/>
        </a:p>
      </dgm:t>
    </dgm:pt>
    <dgm:pt modelId="{A2C0F9D9-1327-4C38-9DD8-F7DDDD98673F}">
      <dgm:prSet phldrT="[Text]" custT="1"/>
      <dgm:spPr>
        <a:solidFill>
          <a:srgbClr val="F6E6C4"/>
        </a:solidFill>
      </dgm:spPr>
      <dgm:t>
        <a:bodyPr/>
        <a:lstStyle/>
        <a:p>
          <a:r>
            <a:rPr lang="en-IN" sz="2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Provisions universally adopted</a:t>
          </a:r>
        </a:p>
        <a:p>
          <a:endParaRPr lang="en-IN" sz="2200" b="1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71285-E293-4EB7-9D0E-5A17B7F2A762}" type="parTrans" cxnId="{81DABAC9-6E82-4AB1-8056-2C59C02B9257}">
      <dgm:prSet/>
      <dgm:spPr/>
      <dgm:t>
        <a:bodyPr/>
        <a:lstStyle/>
        <a:p>
          <a:endParaRPr lang="en-IN"/>
        </a:p>
      </dgm:t>
    </dgm:pt>
    <dgm:pt modelId="{3114786B-52E5-43F3-B940-E405AE172A92}" type="sibTrans" cxnId="{81DABAC9-6E82-4AB1-8056-2C59C02B9257}">
      <dgm:prSet/>
      <dgm:spPr/>
      <dgm:t>
        <a:bodyPr/>
        <a:lstStyle/>
        <a:p>
          <a:endParaRPr lang="en-IN"/>
        </a:p>
      </dgm:t>
    </dgm:pt>
    <dgm:pt modelId="{6F3E7CB7-B8D8-4A2B-838D-7F476F8A0464}">
      <dgm:prSet phldrT="[Text]" custT="1"/>
      <dgm:spPr/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100 kW minimum eligibility</a:t>
          </a:r>
        </a:p>
      </dgm:t>
    </dgm:pt>
    <dgm:pt modelId="{C75ED18B-6543-4A28-972E-E8980FF87B7B}" type="parTrans" cxnId="{00058527-0159-4FD3-9EF6-C89BC58B57A0}">
      <dgm:prSet/>
      <dgm:spPr/>
      <dgm:t>
        <a:bodyPr/>
        <a:lstStyle/>
        <a:p>
          <a:endParaRPr lang="en-IN"/>
        </a:p>
      </dgm:t>
    </dgm:pt>
    <dgm:pt modelId="{768C6469-17B2-4D6A-A272-6639963C203F}" type="sibTrans" cxnId="{00058527-0159-4FD3-9EF6-C89BC58B57A0}">
      <dgm:prSet/>
      <dgm:spPr/>
      <dgm:t>
        <a:bodyPr/>
        <a:lstStyle/>
        <a:p>
          <a:endParaRPr lang="en-IN"/>
        </a:p>
      </dgm:t>
    </dgm:pt>
    <dgm:pt modelId="{5A009F01-BD1A-4524-8201-D1E3A90912CC}">
      <dgm:prSet phldrT="[Text]" custT="1"/>
      <dgm:spPr/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 load limit on captive</a:t>
          </a:r>
        </a:p>
      </dgm:t>
    </dgm:pt>
    <dgm:pt modelId="{D8B91187-E308-4900-B6F8-C264857C6230}" type="parTrans" cxnId="{E2493C83-D0C9-4E8A-8EB8-32305DF710BE}">
      <dgm:prSet/>
      <dgm:spPr/>
      <dgm:t>
        <a:bodyPr/>
        <a:lstStyle/>
        <a:p>
          <a:endParaRPr lang="en-IN"/>
        </a:p>
      </dgm:t>
    </dgm:pt>
    <dgm:pt modelId="{64116687-9D82-4CDD-ABD0-72C3FC9BBC31}" type="sibTrans" cxnId="{E2493C83-D0C9-4E8A-8EB8-32305DF710BE}">
      <dgm:prSet/>
      <dgm:spPr/>
      <dgm:t>
        <a:bodyPr/>
        <a:lstStyle/>
        <a:p>
          <a:endParaRPr lang="en-IN"/>
        </a:p>
      </dgm:t>
    </dgm:pt>
    <dgm:pt modelId="{E8AD8E70-C043-48E0-95F8-07F5289DECA6}">
      <dgm:prSet phldrT="[Text]" custT="1"/>
      <dgm:spPr/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Nodal Agency: STU for LTOA and MTOA; SLDC for STOA</a:t>
          </a:r>
        </a:p>
      </dgm:t>
    </dgm:pt>
    <dgm:pt modelId="{E55B694E-5153-48F8-A9B9-3B8368A18A04}" type="parTrans" cxnId="{76B68C95-279C-4C01-9D48-675785B89D8F}">
      <dgm:prSet/>
      <dgm:spPr/>
      <dgm:t>
        <a:bodyPr/>
        <a:lstStyle/>
        <a:p>
          <a:endParaRPr lang="en-IN"/>
        </a:p>
      </dgm:t>
    </dgm:pt>
    <dgm:pt modelId="{261AD972-A30D-4DB1-A681-9D4D5E73AD59}" type="sibTrans" cxnId="{76B68C95-279C-4C01-9D48-675785B89D8F}">
      <dgm:prSet/>
      <dgm:spPr/>
      <dgm:t>
        <a:bodyPr/>
        <a:lstStyle/>
        <a:p>
          <a:endParaRPr lang="en-IN"/>
        </a:p>
      </dgm:t>
    </dgm:pt>
    <dgm:pt modelId="{5397A8BD-C0CE-4C36-B2D5-94DE8C21C312}">
      <dgm:prSet phldrT="[Text]" custT="1"/>
      <dgm:spPr/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Definition of “green energy” </a:t>
          </a:r>
        </a:p>
      </dgm:t>
    </dgm:pt>
    <dgm:pt modelId="{22D3274B-0B96-4A3D-AD4B-3CCE6197AFF1}" type="parTrans" cxnId="{CEEB960C-502A-44FF-A375-952E0ABD03CD}">
      <dgm:prSet/>
      <dgm:spPr/>
      <dgm:t>
        <a:bodyPr/>
        <a:lstStyle/>
        <a:p>
          <a:endParaRPr lang="en-IN"/>
        </a:p>
      </dgm:t>
    </dgm:pt>
    <dgm:pt modelId="{7AB0F5C9-7A18-4801-A298-73D88B64ADDB}" type="sibTrans" cxnId="{CEEB960C-502A-44FF-A375-952E0ABD03CD}">
      <dgm:prSet/>
      <dgm:spPr/>
      <dgm:t>
        <a:bodyPr/>
        <a:lstStyle/>
        <a:p>
          <a:endParaRPr lang="en-IN"/>
        </a:p>
      </dgm:t>
    </dgm:pt>
    <dgm:pt modelId="{912BCB8D-1B61-42A3-BEB9-56E724673730}">
      <dgm:prSet phldrT="[Text]" custT="1"/>
      <dgm:spPr/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Centralised processing of applications</a:t>
          </a:r>
        </a:p>
      </dgm:t>
    </dgm:pt>
    <dgm:pt modelId="{46F0AA83-6D5C-4CF5-AD18-214BC8A0339E}" type="parTrans" cxnId="{2C6937B8-D1AB-4874-839C-04DCBB5EE77C}">
      <dgm:prSet/>
      <dgm:spPr/>
      <dgm:t>
        <a:bodyPr/>
        <a:lstStyle/>
        <a:p>
          <a:endParaRPr lang="en-IN"/>
        </a:p>
      </dgm:t>
    </dgm:pt>
    <dgm:pt modelId="{810A2D24-540B-428C-A8DA-229488C08EA3}" type="sibTrans" cxnId="{2C6937B8-D1AB-4874-839C-04DCBB5EE77C}">
      <dgm:prSet/>
      <dgm:spPr/>
      <dgm:t>
        <a:bodyPr/>
        <a:lstStyle/>
        <a:p>
          <a:endParaRPr lang="en-IN"/>
        </a:p>
      </dgm:t>
    </dgm:pt>
    <dgm:pt modelId="{5263F282-F62A-4F12-8F3D-C1BE50D2553C}" type="pres">
      <dgm:prSet presAssocID="{A41EF66F-9EFA-4143-959C-EBFBB9D23634}" presName="theList" presStyleCnt="0">
        <dgm:presLayoutVars>
          <dgm:dir/>
          <dgm:animLvl val="lvl"/>
          <dgm:resizeHandles val="exact"/>
        </dgm:presLayoutVars>
      </dgm:prSet>
      <dgm:spPr/>
    </dgm:pt>
    <dgm:pt modelId="{68F97163-7968-435E-905B-8FB63AB8BDEE}" type="pres">
      <dgm:prSet presAssocID="{A2C0F9D9-1327-4C38-9DD8-F7DDDD98673F}" presName="compNode" presStyleCnt="0"/>
      <dgm:spPr/>
    </dgm:pt>
    <dgm:pt modelId="{7464DE1F-2838-48D9-894F-90B931C53FBB}" type="pres">
      <dgm:prSet presAssocID="{A2C0F9D9-1327-4C38-9DD8-F7DDDD98673F}" presName="aNode" presStyleLbl="bgShp" presStyleIdx="0" presStyleCnt="1" custLinFactNeighborX="-6936" custLinFactNeighborY="-5404"/>
      <dgm:spPr/>
    </dgm:pt>
    <dgm:pt modelId="{24FC08AD-CA26-4D63-BF0B-8DB2A2989356}" type="pres">
      <dgm:prSet presAssocID="{A2C0F9D9-1327-4C38-9DD8-F7DDDD98673F}" presName="textNode" presStyleLbl="bgShp" presStyleIdx="0" presStyleCnt="1"/>
      <dgm:spPr/>
    </dgm:pt>
    <dgm:pt modelId="{21FA6AE5-2E95-49F7-BD99-A7BF8A594497}" type="pres">
      <dgm:prSet presAssocID="{A2C0F9D9-1327-4C38-9DD8-F7DDDD98673F}" presName="compChildNode" presStyleCnt="0"/>
      <dgm:spPr/>
    </dgm:pt>
    <dgm:pt modelId="{EDA3D4FB-376D-4FFE-9367-F16B272FD635}" type="pres">
      <dgm:prSet presAssocID="{A2C0F9D9-1327-4C38-9DD8-F7DDDD98673F}" presName="theInnerList" presStyleCnt="0"/>
      <dgm:spPr/>
    </dgm:pt>
    <dgm:pt modelId="{0498EC0B-E938-43D5-BC8C-4E31AF7D8459}" type="pres">
      <dgm:prSet presAssocID="{6F3E7CB7-B8D8-4A2B-838D-7F476F8A0464}" presName="childNode" presStyleLbl="node1" presStyleIdx="0" presStyleCnt="5" custLinFactY="-56730" custLinFactNeighborY="-100000">
        <dgm:presLayoutVars>
          <dgm:bulletEnabled val="1"/>
        </dgm:presLayoutVars>
      </dgm:prSet>
      <dgm:spPr/>
    </dgm:pt>
    <dgm:pt modelId="{DC92F5C1-FCE8-4D0C-B482-1833778DAD15}" type="pres">
      <dgm:prSet presAssocID="{6F3E7CB7-B8D8-4A2B-838D-7F476F8A0464}" presName="aSpace2" presStyleCnt="0"/>
      <dgm:spPr/>
    </dgm:pt>
    <dgm:pt modelId="{0C19E213-75CC-44E6-8BCE-7E14C7992397}" type="pres">
      <dgm:prSet presAssocID="{5A009F01-BD1A-4524-8201-D1E3A90912CC}" presName="childNode" presStyleLbl="node1" presStyleIdx="1" presStyleCnt="5" custLinFactY="-39607" custLinFactNeighborX="-892" custLinFactNeighborY="-100000">
        <dgm:presLayoutVars>
          <dgm:bulletEnabled val="1"/>
        </dgm:presLayoutVars>
      </dgm:prSet>
      <dgm:spPr/>
    </dgm:pt>
    <dgm:pt modelId="{9F048FBF-A0DE-4A2E-85B0-88ABA6A1C275}" type="pres">
      <dgm:prSet presAssocID="{5A009F01-BD1A-4524-8201-D1E3A90912CC}" presName="aSpace2" presStyleCnt="0"/>
      <dgm:spPr/>
    </dgm:pt>
    <dgm:pt modelId="{A095201A-910E-4E23-AFC7-BCB03A6A3C80}" type="pres">
      <dgm:prSet presAssocID="{E8AD8E70-C043-48E0-95F8-07F5289DECA6}" presName="childNode" presStyleLbl="node1" presStyleIdx="2" presStyleCnt="5" custLinFactY="-22312" custLinFactNeighborY="-100000">
        <dgm:presLayoutVars>
          <dgm:bulletEnabled val="1"/>
        </dgm:presLayoutVars>
      </dgm:prSet>
      <dgm:spPr/>
    </dgm:pt>
    <dgm:pt modelId="{91AB301F-DDC6-40A3-BF6E-0391053DBE03}" type="pres">
      <dgm:prSet presAssocID="{E8AD8E70-C043-48E0-95F8-07F5289DECA6}" presName="aSpace2" presStyleCnt="0"/>
      <dgm:spPr/>
    </dgm:pt>
    <dgm:pt modelId="{0AE7D522-B8D4-474D-BA4B-8B021D7BD219}" type="pres">
      <dgm:prSet presAssocID="{5397A8BD-C0CE-4C36-B2D5-94DE8C21C312}" presName="childNode" presStyleLbl="node1" presStyleIdx="3" presStyleCnt="5" custLinFactY="-20673" custLinFactNeighborX="-297" custLinFactNeighborY="-100000">
        <dgm:presLayoutVars>
          <dgm:bulletEnabled val="1"/>
        </dgm:presLayoutVars>
      </dgm:prSet>
      <dgm:spPr/>
    </dgm:pt>
    <dgm:pt modelId="{28939CF6-5E78-473A-AE58-DF6562224D15}" type="pres">
      <dgm:prSet presAssocID="{5397A8BD-C0CE-4C36-B2D5-94DE8C21C312}" presName="aSpace2" presStyleCnt="0"/>
      <dgm:spPr/>
    </dgm:pt>
    <dgm:pt modelId="{BE98225D-51AC-4015-A91E-FDC76832D7B1}" type="pres">
      <dgm:prSet presAssocID="{912BCB8D-1B61-42A3-BEB9-56E724673730}" presName="childNode" presStyleLbl="node1" presStyleIdx="4" presStyleCnt="5" custLinFactY="-6964" custLinFactNeighborX="-595" custLinFactNeighborY="-100000">
        <dgm:presLayoutVars>
          <dgm:bulletEnabled val="1"/>
        </dgm:presLayoutVars>
      </dgm:prSet>
      <dgm:spPr/>
    </dgm:pt>
  </dgm:ptLst>
  <dgm:cxnLst>
    <dgm:cxn modelId="{CEEB960C-502A-44FF-A375-952E0ABD03CD}" srcId="{A2C0F9D9-1327-4C38-9DD8-F7DDDD98673F}" destId="{5397A8BD-C0CE-4C36-B2D5-94DE8C21C312}" srcOrd="3" destOrd="0" parTransId="{22D3274B-0B96-4A3D-AD4B-3CCE6197AFF1}" sibTransId="{7AB0F5C9-7A18-4801-A298-73D88B64ADDB}"/>
    <dgm:cxn modelId="{97F8051C-154B-494D-A38C-3F170CC37B00}" type="presOf" srcId="{5397A8BD-C0CE-4C36-B2D5-94DE8C21C312}" destId="{0AE7D522-B8D4-474D-BA4B-8B021D7BD219}" srcOrd="0" destOrd="0" presId="urn:microsoft.com/office/officeart/2005/8/layout/lProcess2"/>
    <dgm:cxn modelId="{077A151F-E663-4F3E-89F0-1DC1F3CE029F}" type="presOf" srcId="{A2C0F9D9-1327-4C38-9DD8-F7DDDD98673F}" destId="{24FC08AD-CA26-4D63-BF0B-8DB2A2989356}" srcOrd="1" destOrd="0" presId="urn:microsoft.com/office/officeart/2005/8/layout/lProcess2"/>
    <dgm:cxn modelId="{83DF4727-2A6D-49F4-A2FD-D41F7EF832F7}" type="presOf" srcId="{5A009F01-BD1A-4524-8201-D1E3A90912CC}" destId="{0C19E213-75CC-44E6-8BCE-7E14C7992397}" srcOrd="0" destOrd="0" presId="urn:microsoft.com/office/officeart/2005/8/layout/lProcess2"/>
    <dgm:cxn modelId="{00058527-0159-4FD3-9EF6-C89BC58B57A0}" srcId="{A2C0F9D9-1327-4C38-9DD8-F7DDDD98673F}" destId="{6F3E7CB7-B8D8-4A2B-838D-7F476F8A0464}" srcOrd="0" destOrd="0" parTransId="{C75ED18B-6543-4A28-972E-E8980FF87B7B}" sibTransId="{768C6469-17B2-4D6A-A272-6639963C203F}"/>
    <dgm:cxn modelId="{076FFD64-C332-4CC3-ADAE-389A5D040A1D}" type="presOf" srcId="{912BCB8D-1B61-42A3-BEB9-56E724673730}" destId="{BE98225D-51AC-4015-A91E-FDC76832D7B1}" srcOrd="0" destOrd="0" presId="urn:microsoft.com/office/officeart/2005/8/layout/lProcess2"/>
    <dgm:cxn modelId="{067B8D46-0A2E-46B3-AF50-1423C1A23476}" type="presOf" srcId="{A41EF66F-9EFA-4143-959C-EBFBB9D23634}" destId="{5263F282-F62A-4F12-8F3D-C1BE50D2553C}" srcOrd="0" destOrd="0" presId="urn:microsoft.com/office/officeart/2005/8/layout/lProcess2"/>
    <dgm:cxn modelId="{E2493C83-D0C9-4E8A-8EB8-32305DF710BE}" srcId="{A2C0F9D9-1327-4C38-9DD8-F7DDDD98673F}" destId="{5A009F01-BD1A-4524-8201-D1E3A90912CC}" srcOrd="1" destOrd="0" parTransId="{D8B91187-E308-4900-B6F8-C264857C6230}" sibTransId="{64116687-9D82-4CDD-ABD0-72C3FC9BBC31}"/>
    <dgm:cxn modelId="{76B68C95-279C-4C01-9D48-675785B89D8F}" srcId="{A2C0F9D9-1327-4C38-9DD8-F7DDDD98673F}" destId="{E8AD8E70-C043-48E0-95F8-07F5289DECA6}" srcOrd="2" destOrd="0" parTransId="{E55B694E-5153-48F8-A9B9-3B8368A18A04}" sibTransId="{261AD972-A30D-4DB1-A681-9D4D5E73AD59}"/>
    <dgm:cxn modelId="{2C6937B8-D1AB-4874-839C-04DCBB5EE77C}" srcId="{A2C0F9D9-1327-4C38-9DD8-F7DDDD98673F}" destId="{912BCB8D-1B61-42A3-BEB9-56E724673730}" srcOrd="4" destOrd="0" parTransId="{46F0AA83-6D5C-4CF5-AD18-214BC8A0339E}" sibTransId="{810A2D24-540B-428C-A8DA-229488C08EA3}"/>
    <dgm:cxn modelId="{81DABAC9-6E82-4AB1-8056-2C59C02B9257}" srcId="{A41EF66F-9EFA-4143-959C-EBFBB9D23634}" destId="{A2C0F9D9-1327-4C38-9DD8-F7DDDD98673F}" srcOrd="0" destOrd="0" parTransId="{94E71285-E293-4EB7-9D0E-5A17B7F2A762}" sibTransId="{3114786B-52E5-43F3-B940-E405AE172A92}"/>
    <dgm:cxn modelId="{0A79CCDF-2B30-4D86-84D5-82923680DBE0}" type="presOf" srcId="{E8AD8E70-C043-48E0-95F8-07F5289DECA6}" destId="{A095201A-910E-4E23-AFC7-BCB03A6A3C80}" srcOrd="0" destOrd="0" presId="urn:microsoft.com/office/officeart/2005/8/layout/lProcess2"/>
    <dgm:cxn modelId="{0C1C0FE3-D515-497F-9BE1-CA65119E004F}" type="presOf" srcId="{6F3E7CB7-B8D8-4A2B-838D-7F476F8A0464}" destId="{0498EC0B-E938-43D5-BC8C-4E31AF7D8459}" srcOrd="0" destOrd="0" presId="urn:microsoft.com/office/officeart/2005/8/layout/lProcess2"/>
    <dgm:cxn modelId="{A52E40FD-FAC6-40AF-AA30-A37C9BDCBF78}" type="presOf" srcId="{A2C0F9D9-1327-4C38-9DD8-F7DDDD98673F}" destId="{7464DE1F-2838-48D9-894F-90B931C53FBB}" srcOrd="0" destOrd="0" presId="urn:microsoft.com/office/officeart/2005/8/layout/lProcess2"/>
    <dgm:cxn modelId="{009EEBA5-27C2-4E42-AB0D-CA56BD122F5D}" type="presParOf" srcId="{5263F282-F62A-4F12-8F3D-C1BE50D2553C}" destId="{68F97163-7968-435E-905B-8FB63AB8BDEE}" srcOrd="0" destOrd="0" presId="urn:microsoft.com/office/officeart/2005/8/layout/lProcess2"/>
    <dgm:cxn modelId="{0C94B788-90C5-4633-BD63-A9555B31FD6F}" type="presParOf" srcId="{68F97163-7968-435E-905B-8FB63AB8BDEE}" destId="{7464DE1F-2838-48D9-894F-90B931C53FBB}" srcOrd="0" destOrd="0" presId="urn:microsoft.com/office/officeart/2005/8/layout/lProcess2"/>
    <dgm:cxn modelId="{6D9F96E7-6A34-4CB5-A956-915F405A605A}" type="presParOf" srcId="{68F97163-7968-435E-905B-8FB63AB8BDEE}" destId="{24FC08AD-CA26-4D63-BF0B-8DB2A2989356}" srcOrd="1" destOrd="0" presId="urn:microsoft.com/office/officeart/2005/8/layout/lProcess2"/>
    <dgm:cxn modelId="{751FC66B-E160-42B9-85A1-9E4192516DEC}" type="presParOf" srcId="{68F97163-7968-435E-905B-8FB63AB8BDEE}" destId="{21FA6AE5-2E95-49F7-BD99-A7BF8A594497}" srcOrd="2" destOrd="0" presId="urn:microsoft.com/office/officeart/2005/8/layout/lProcess2"/>
    <dgm:cxn modelId="{B9574269-18BD-462C-9A65-166E319772EB}" type="presParOf" srcId="{21FA6AE5-2E95-49F7-BD99-A7BF8A594497}" destId="{EDA3D4FB-376D-4FFE-9367-F16B272FD635}" srcOrd="0" destOrd="0" presId="urn:microsoft.com/office/officeart/2005/8/layout/lProcess2"/>
    <dgm:cxn modelId="{C1AE59BD-3670-4500-BC40-12BD7CAA413C}" type="presParOf" srcId="{EDA3D4FB-376D-4FFE-9367-F16B272FD635}" destId="{0498EC0B-E938-43D5-BC8C-4E31AF7D8459}" srcOrd="0" destOrd="0" presId="urn:microsoft.com/office/officeart/2005/8/layout/lProcess2"/>
    <dgm:cxn modelId="{B99DA396-9F3D-4659-A29B-436B987224B3}" type="presParOf" srcId="{EDA3D4FB-376D-4FFE-9367-F16B272FD635}" destId="{DC92F5C1-FCE8-4D0C-B482-1833778DAD15}" srcOrd="1" destOrd="0" presId="urn:microsoft.com/office/officeart/2005/8/layout/lProcess2"/>
    <dgm:cxn modelId="{27E7B197-2341-483D-B3F6-32264E3F0B00}" type="presParOf" srcId="{EDA3D4FB-376D-4FFE-9367-F16B272FD635}" destId="{0C19E213-75CC-44E6-8BCE-7E14C7992397}" srcOrd="2" destOrd="0" presId="urn:microsoft.com/office/officeart/2005/8/layout/lProcess2"/>
    <dgm:cxn modelId="{101C19BD-1270-4715-BB84-FB1342F69221}" type="presParOf" srcId="{EDA3D4FB-376D-4FFE-9367-F16B272FD635}" destId="{9F048FBF-A0DE-4A2E-85B0-88ABA6A1C275}" srcOrd="3" destOrd="0" presId="urn:microsoft.com/office/officeart/2005/8/layout/lProcess2"/>
    <dgm:cxn modelId="{4AE3449C-A86A-40CC-A295-C6BE0274A142}" type="presParOf" srcId="{EDA3D4FB-376D-4FFE-9367-F16B272FD635}" destId="{A095201A-910E-4E23-AFC7-BCB03A6A3C80}" srcOrd="4" destOrd="0" presId="urn:microsoft.com/office/officeart/2005/8/layout/lProcess2"/>
    <dgm:cxn modelId="{C4043EDE-FE1F-4C57-91BA-1736347063C1}" type="presParOf" srcId="{EDA3D4FB-376D-4FFE-9367-F16B272FD635}" destId="{91AB301F-DDC6-40A3-BF6E-0391053DBE03}" srcOrd="5" destOrd="0" presId="urn:microsoft.com/office/officeart/2005/8/layout/lProcess2"/>
    <dgm:cxn modelId="{8D1CCC8F-53AA-45E6-B6DA-EBB66A60098D}" type="presParOf" srcId="{EDA3D4FB-376D-4FFE-9367-F16B272FD635}" destId="{0AE7D522-B8D4-474D-BA4B-8B021D7BD219}" srcOrd="6" destOrd="0" presId="urn:microsoft.com/office/officeart/2005/8/layout/lProcess2"/>
    <dgm:cxn modelId="{A6D02AD3-C2FA-404A-94AC-768B1C5F8249}" type="presParOf" srcId="{EDA3D4FB-376D-4FFE-9367-F16B272FD635}" destId="{28939CF6-5E78-473A-AE58-DF6562224D15}" srcOrd="7" destOrd="0" presId="urn:microsoft.com/office/officeart/2005/8/layout/lProcess2"/>
    <dgm:cxn modelId="{3E5BE943-2EAD-4F2E-A12E-ECC0B44E68B9}" type="presParOf" srcId="{EDA3D4FB-376D-4FFE-9367-F16B272FD635}" destId="{BE98225D-51AC-4015-A91E-FDC76832D7B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1EF66F-9EFA-4143-959C-EBFBB9D23634}" type="doc">
      <dgm:prSet loTypeId="urn:microsoft.com/office/officeart/2005/8/layout/radial1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IN"/>
        </a:p>
      </dgm:t>
    </dgm:pt>
    <dgm:pt modelId="{A2C0F9D9-1327-4C38-9DD8-F7DDDD98673F}">
      <dgm:prSet phldrT="[Text]" custT="1"/>
      <dgm:spPr>
        <a:solidFill>
          <a:srgbClr val="F6E6C4"/>
        </a:solidFill>
      </dgm:spPr>
      <dgm:t>
        <a:bodyPr/>
        <a:lstStyle/>
        <a:p>
          <a:r>
            <a:rPr lang="en-IN" sz="1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Variations in provisions</a:t>
          </a:r>
        </a:p>
      </dgm:t>
    </dgm:pt>
    <dgm:pt modelId="{94E71285-E293-4EB7-9D0E-5A17B7F2A762}" type="parTrans" cxnId="{81DABAC9-6E82-4AB1-8056-2C59C02B9257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14786B-52E5-43F3-B940-E405AE172A92}" type="sibTrans" cxnId="{81DABAC9-6E82-4AB1-8056-2C59C02B9257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F3E7CB7-B8D8-4A2B-838D-7F476F8A0464}">
      <dgm:prSet phldrT="[Text]" custT="1"/>
      <dgm:spPr>
        <a:ln w="19050">
          <a:solidFill>
            <a:srgbClr val="414042"/>
          </a:solidFill>
        </a:ln>
      </dgm:spPr>
      <dgm:t>
        <a:bodyPr/>
        <a:lstStyle/>
        <a:p>
          <a:pPr algn="ctr"/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Banking applicability</a:t>
          </a:r>
        </a:p>
      </dgm:t>
    </dgm:pt>
    <dgm:pt modelId="{C75ED18B-6543-4A28-972E-E8980FF87B7B}" type="parTrans" cxnId="{00058527-0159-4FD3-9EF6-C89BC58B57A0}">
      <dgm:prSet custT="1"/>
      <dgm:spPr>
        <a:ln w="19050">
          <a:solidFill>
            <a:srgbClr val="414042"/>
          </a:solidFill>
        </a:ln>
      </dgm:spPr>
      <dgm:t>
        <a:bodyPr/>
        <a:lstStyle/>
        <a:p>
          <a:endParaRPr lang="en-IN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68C6469-17B2-4D6A-A272-6639963C203F}" type="sibTrans" cxnId="{00058527-0159-4FD3-9EF6-C89BC58B57A0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A009F01-BD1A-4524-8201-D1E3A90912CC}">
      <dgm:prSet phldrT="[Text]" custT="1"/>
      <dgm:spPr>
        <a:ln w="19050">
          <a:solidFill>
            <a:srgbClr val="414042"/>
          </a:solidFill>
        </a:ln>
      </dgm:spPr>
      <dgm:t>
        <a:bodyPr/>
        <a:lstStyle/>
        <a:p>
          <a:pPr algn="ctr"/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Banking – Duration,</a:t>
          </a:r>
        </a:p>
        <a:p>
          <a:pPr algn="ctr"/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Charges</a:t>
          </a:r>
        </a:p>
      </dgm:t>
    </dgm:pt>
    <dgm:pt modelId="{D8B91187-E308-4900-B6F8-C264857C6230}" type="parTrans" cxnId="{E2493C83-D0C9-4E8A-8EB8-32305DF710BE}">
      <dgm:prSet custT="1"/>
      <dgm:spPr>
        <a:ln w="19050">
          <a:solidFill>
            <a:srgbClr val="414042"/>
          </a:solidFill>
        </a:ln>
      </dgm:spPr>
      <dgm:t>
        <a:bodyPr/>
        <a:lstStyle/>
        <a:p>
          <a:endParaRPr lang="en-IN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4116687-9D82-4CDD-ABD0-72C3FC9BBC31}" type="sibTrans" cxnId="{E2493C83-D0C9-4E8A-8EB8-32305DF710BE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8AD8E70-C043-48E0-95F8-07F5289DECA6}">
      <dgm:prSet phldrT="[Text]" custT="1"/>
      <dgm:spPr>
        <a:ln w="19050">
          <a:solidFill>
            <a:srgbClr val="414042"/>
          </a:solidFill>
        </a:ln>
      </dgm:spPr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Standby</a:t>
          </a:r>
          <a:r>
            <a:rPr lang="en-IN" sz="1700" b="1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charges</a:t>
          </a:r>
          <a:endParaRPr lang="en-IN" sz="1700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55B694E-5153-48F8-A9B9-3B8368A18A04}" type="parTrans" cxnId="{76B68C95-279C-4C01-9D48-675785B89D8F}">
      <dgm:prSet custT="1"/>
      <dgm:spPr>
        <a:ln w="19050">
          <a:solidFill>
            <a:srgbClr val="414042"/>
          </a:solidFill>
        </a:ln>
      </dgm:spPr>
      <dgm:t>
        <a:bodyPr/>
        <a:lstStyle/>
        <a:p>
          <a:endParaRPr lang="en-IN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61AD972-A30D-4DB1-A681-9D4D5E73AD59}" type="sibTrans" cxnId="{76B68C95-279C-4C01-9D48-675785B89D8F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397A8BD-C0CE-4C36-B2D5-94DE8C21C312}">
      <dgm:prSet phldrT="[Text]" custT="1"/>
      <dgm:spPr>
        <a:ln w="19050">
          <a:solidFill>
            <a:srgbClr val="414042"/>
          </a:solidFill>
        </a:ln>
      </dgm:spPr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Concessions on </a:t>
          </a:r>
        </a:p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OA charges</a:t>
          </a:r>
        </a:p>
      </dgm:t>
    </dgm:pt>
    <dgm:pt modelId="{22D3274B-0B96-4A3D-AD4B-3CCE6197AFF1}" type="parTrans" cxnId="{CEEB960C-502A-44FF-A375-952E0ABD03CD}">
      <dgm:prSet custT="1"/>
      <dgm:spPr>
        <a:ln w="19050">
          <a:solidFill>
            <a:srgbClr val="414042"/>
          </a:solidFill>
        </a:ln>
      </dgm:spPr>
      <dgm:t>
        <a:bodyPr/>
        <a:lstStyle/>
        <a:p>
          <a:endParaRPr lang="en-IN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B0F5C9-7A18-4801-A298-73D88B64ADDB}" type="sibTrans" cxnId="{CEEB960C-502A-44FF-A375-952E0ABD03CD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0CDE345-30EE-4FA6-B715-713352A4A05A}">
      <dgm:prSet phldrT="[Text]" custT="1"/>
      <dgm:spPr>
        <a:ln w="19050">
          <a:solidFill>
            <a:srgbClr val="414042"/>
          </a:solidFill>
        </a:ln>
      </dgm:spPr>
      <dgm:t>
        <a:bodyPr/>
        <a:lstStyle/>
        <a:p>
          <a:r>
            <a:rPr lang="en-IN" sz="17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Metering</a:t>
          </a:r>
        </a:p>
      </dgm:t>
    </dgm:pt>
    <dgm:pt modelId="{B3B31AEB-3D38-4EA9-8FBD-4BBC704B9201}" type="parTrans" cxnId="{6C4696C8-5921-41BE-B15E-1BBCC82424C7}">
      <dgm:prSet custT="1"/>
      <dgm:spPr>
        <a:ln w="19050">
          <a:solidFill>
            <a:srgbClr val="00367E"/>
          </a:solidFill>
        </a:ln>
      </dgm:spPr>
      <dgm:t>
        <a:bodyPr/>
        <a:lstStyle/>
        <a:p>
          <a:endParaRPr lang="en-IN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8487107-67EA-452B-9C59-81E1E9A6E160}" type="sibTrans" cxnId="{6C4696C8-5921-41BE-B15E-1BBCC82424C7}">
      <dgm:prSet/>
      <dgm:spPr/>
      <dgm:t>
        <a:bodyPr/>
        <a:lstStyle/>
        <a:p>
          <a:endParaRPr lang="en-IN" sz="15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D1E881E-57F1-4BFE-8C83-B2FD615B1188}" type="pres">
      <dgm:prSet presAssocID="{A41EF66F-9EFA-4143-959C-EBFBB9D2363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F931BC-92BD-4ADE-8AD8-16FAE26833EA}" type="pres">
      <dgm:prSet presAssocID="{A2C0F9D9-1327-4C38-9DD8-F7DDDD98673F}" presName="centerShape" presStyleLbl="node0" presStyleIdx="0" presStyleCnt="1"/>
      <dgm:spPr/>
    </dgm:pt>
    <dgm:pt modelId="{8E06303B-6942-4400-BD38-5F4DBB2D7119}" type="pres">
      <dgm:prSet presAssocID="{C75ED18B-6543-4A28-972E-E8980FF87B7B}" presName="Name9" presStyleLbl="parChTrans1D2" presStyleIdx="0" presStyleCnt="5"/>
      <dgm:spPr/>
    </dgm:pt>
    <dgm:pt modelId="{44EC3F93-25CF-4917-92B6-A5E0372AE5AC}" type="pres">
      <dgm:prSet presAssocID="{C75ED18B-6543-4A28-972E-E8980FF87B7B}" presName="connTx" presStyleLbl="parChTrans1D2" presStyleIdx="0" presStyleCnt="5"/>
      <dgm:spPr/>
    </dgm:pt>
    <dgm:pt modelId="{6657193F-2C9C-4ADF-91D0-3B3067EA845B}" type="pres">
      <dgm:prSet presAssocID="{6F3E7CB7-B8D8-4A2B-838D-7F476F8A0464}" presName="node" presStyleLbl="node1" presStyleIdx="0" presStyleCnt="5" custScaleX="116928" custScaleY="93776">
        <dgm:presLayoutVars>
          <dgm:bulletEnabled val="1"/>
        </dgm:presLayoutVars>
      </dgm:prSet>
      <dgm:spPr/>
    </dgm:pt>
    <dgm:pt modelId="{B30C9531-89FC-4DDF-A0AA-482EC3336515}" type="pres">
      <dgm:prSet presAssocID="{D8B91187-E308-4900-B6F8-C264857C6230}" presName="Name9" presStyleLbl="parChTrans1D2" presStyleIdx="1" presStyleCnt="5"/>
      <dgm:spPr/>
    </dgm:pt>
    <dgm:pt modelId="{38096251-AC56-4325-8F27-4716CEA68B74}" type="pres">
      <dgm:prSet presAssocID="{D8B91187-E308-4900-B6F8-C264857C6230}" presName="connTx" presStyleLbl="parChTrans1D2" presStyleIdx="1" presStyleCnt="5"/>
      <dgm:spPr/>
    </dgm:pt>
    <dgm:pt modelId="{E54696FD-DA04-44E9-8B51-CAEF05F8D44C}" type="pres">
      <dgm:prSet presAssocID="{5A009F01-BD1A-4524-8201-D1E3A90912CC}" presName="node" presStyleLbl="node1" presStyleIdx="1" presStyleCnt="5" custScaleX="120837" custScaleY="103835">
        <dgm:presLayoutVars>
          <dgm:bulletEnabled val="1"/>
        </dgm:presLayoutVars>
      </dgm:prSet>
      <dgm:spPr/>
    </dgm:pt>
    <dgm:pt modelId="{D8ED4DA0-2458-4837-ABE7-162430247717}" type="pres">
      <dgm:prSet presAssocID="{E55B694E-5153-48F8-A9B9-3B8368A18A04}" presName="Name9" presStyleLbl="parChTrans1D2" presStyleIdx="2" presStyleCnt="5"/>
      <dgm:spPr/>
    </dgm:pt>
    <dgm:pt modelId="{8458D384-4F1A-4557-A6EE-7A75E31DCDFA}" type="pres">
      <dgm:prSet presAssocID="{E55B694E-5153-48F8-A9B9-3B8368A18A04}" presName="connTx" presStyleLbl="parChTrans1D2" presStyleIdx="2" presStyleCnt="5"/>
      <dgm:spPr/>
    </dgm:pt>
    <dgm:pt modelId="{CCA372B5-9490-4533-9AE3-F84B7F2FFD8A}" type="pres">
      <dgm:prSet presAssocID="{E8AD8E70-C043-48E0-95F8-07F5289DECA6}" presName="node" presStyleLbl="node1" presStyleIdx="2" presStyleCnt="5" custScaleX="124426" custScaleY="100581">
        <dgm:presLayoutVars>
          <dgm:bulletEnabled val="1"/>
        </dgm:presLayoutVars>
      </dgm:prSet>
      <dgm:spPr/>
    </dgm:pt>
    <dgm:pt modelId="{ED9CB1A1-2A02-40A6-BDB2-E83BE54DD60A}" type="pres">
      <dgm:prSet presAssocID="{22D3274B-0B96-4A3D-AD4B-3CCE6197AFF1}" presName="Name9" presStyleLbl="parChTrans1D2" presStyleIdx="3" presStyleCnt="5"/>
      <dgm:spPr/>
    </dgm:pt>
    <dgm:pt modelId="{411C50BA-5245-4134-8C90-3E7D54DAD4BE}" type="pres">
      <dgm:prSet presAssocID="{22D3274B-0B96-4A3D-AD4B-3CCE6197AFF1}" presName="connTx" presStyleLbl="parChTrans1D2" presStyleIdx="3" presStyleCnt="5"/>
      <dgm:spPr/>
    </dgm:pt>
    <dgm:pt modelId="{74648908-BEBB-4BF1-B71D-5EAFA4A5CF75}" type="pres">
      <dgm:prSet presAssocID="{5397A8BD-C0CE-4C36-B2D5-94DE8C21C312}" presName="node" presStyleLbl="node1" presStyleIdx="3" presStyleCnt="5" custScaleX="118240" custScaleY="97790">
        <dgm:presLayoutVars>
          <dgm:bulletEnabled val="1"/>
        </dgm:presLayoutVars>
      </dgm:prSet>
      <dgm:spPr/>
    </dgm:pt>
    <dgm:pt modelId="{D547AF57-AF80-4ADE-89F8-45F24AE03019}" type="pres">
      <dgm:prSet presAssocID="{B3B31AEB-3D38-4EA9-8FBD-4BBC704B9201}" presName="Name9" presStyleLbl="parChTrans1D2" presStyleIdx="4" presStyleCnt="5"/>
      <dgm:spPr/>
    </dgm:pt>
    <dgm:pt modelId="{9B867C79-329F-4519-91A8-ADE23F19D6E4}" type="pres">
      <dgm:prSet presAssocID="{B3B31AEB-3D38-4EA9-8FBD-4BBC704B9201}" presName="connTx" presStyleLbl="parChTrans1D2" presStyleIdx="4" presStyleCnt="5"/>
      <dgm:spPr/>
    </dgm:pt>
    <dgm:pt modelId="{BAC0AC9F-B38C-4A76-AD29-5557E4F556C7}" type="pres">
      <dgm:prSet presAssocID="{20CDE345-30EE-4FA6-B715-713352A4A05A}" presName="node" presStyleLbl="node1" presStyleIdx="4" presStyleCnt="5" custScaleX="112484" custScaleY="105484">
        <dgm:presLayoutVars>
          <dgm:bulletEnabled val="1"/>
        </dgm:presLayoutVars>
      </dgm:prSet>
      <dgm:spPr/>
    </dgm:pt>
  </dgm:ptLst>
  <dgm:cxnLst>
    <dgm:cxn modelId="{CEEB960C-502A-44FF-A375-952E0ABD03CD}" srcId="{A2C0F9D9-1327-4C38-9DD8-F7DDDD98673F}" destId="{5397A8BD-C0CE-4C36-B2D5-94DE8C21C312}" srcOrd="3" destOrd="0" parTransId="{22D3274B-0B96-4A3D-AD4B-3CCE6197AFF1}" sibTransId="{7AB0F5C9-7A18-4801-A298-73D88B64ADDB}"/>
    <dgm:cxn modelId="{5DADC71C-7488-4289-A56D-3817CA7CAD56}" type="presOf" srcId="{A41EF66F-9EFA-4143-959C-EBFBB9D23634}" destId="{DD1E881E-57F1-4BFE-8C83-B2FD615B1188}" srcOrd="0" destOrd="0" presId="urn:microsoft.com/office/officeart/2005/8/layout/radial1"/>
    <dgm:cxn modelId="{9888831D-F203-4AB2-BAE6-A659567F80B1}" type="presOf" srcId="{22D3274B-0B96-4A3D-AD4B-3CCE6197AFF1}" destId="{ED9CB1A1-2A02-40A6-BDB2-E83BE54DD60A}" srcOrd="0" destOrd="0" presId="urn:microsoft.com/office/officeart/2005/8/layout/radial1"/>
    <dgm:cxn modelId="{C908A123-24C2-4BE4-9017-2AE576DB2A1A}" type="presOf" srcId="{C75ED18B-6543-4A28-972E-E8980FF87B7B}" destId="{8E06303B-6942-4400-BD38-5F4DBB2D7119}" srcOrd="0" destOrd="0" presId="urn:microsoft.com/office/officeart/2005/8/layout/radial1"/>
    <dgm:cxn modelId="{00058527-0159-4FD3-9EF6-C89BC58B57A0}" srcId="{A2C0F9D9-1327-4C38-9DD8-F7DDDD98673F}" destId="{6F3E7CB7-B8D8-4A2B-838D-7F476F8A0464}" srcOrd="0" destOrd="0" parTransId="{C75ED18B-6543-4A28-972E-E8980FF87B7B}" sibTransId="{768C6469-17B2-4D6A-A272-6639963C203F}"/>
    <dgm:cxn modelId="{60D9CE2F-CFE4-4A25-9C56-3FE516E98DBC}" type="presOf" srcId="{A2C0F9D9-1327-4C38-9DD8-F7DDDD98673F}" destId="{4AF931BC-92BD-4ADE-8AD8-16FAE26833EA}" srcOrd="0" destOrd="0" presId="urn:microsoft.com/office/officeart/2005/8/layout/radial1"/>
    <dgm:cxn modelId="{C95B3C5F-25F1-47D2-AF77-AE064931BA4C}" type="presOf" srcId="{20CDE345-30EE-4FA6-B715-713352A4A05A}" destId="{BAC0AC9F-B38C-4A76-AD29-5557E4F556C7}" srcOrd="0" destOrd="0" presId="urn:microsoft.com/office/officeart/2005/8/layout/radial1"/>
    <dgm:cxn modelId="{85CA0479-09E5-49BC-8E24-3709A08A4D5A}" type="presOf" srcId="{B3B31AEB-3D38-4EA9-8FBD-4BBC704B9201}" destId="{9B867C79-329F-4519-91A8-ADE23F19D6E4}" srcOrd="1" destOrd="0" presId="urn:microsoft.com/office/officeart/2005/8/layout/radial1"/>
    <dgm:cxn modelId="{6E93707E-9E29-427B-9EE5-23754D26A8C8}" type="presOf" srcId="{C75ED18B-6543-4A28-972E-E8980FF87B7B}" destId="{44EC3F93-25CF-4917-92B6-A5E0372AE5AC}" srcOrd="1" destOrd="0" presId="urn:microsoft.com/office/officeart/2005/8/layout/radial1"/>
    <dgm:cxn modelId="{4FC1CF80-3108-4E69-94CA-5DF44E638C18}" type="presOf" srcId="{6F3E7CB7-B8D8-4A2B-838D-7F476F8A0464}" destId="{6657193F-2C9C-4ADF-91D0-3B3067EA845B}" srcOrd="0" destOrd="0" presId="urn:microsoft.com/office/officeart/2005/8/layout/radial1"/>
    <dgm:cxn modelId="{E2493C83-D0C9-4E8A-8EB8-32305DF710BE}" srcId="{A2C0F9D9-1327-4C38-9DD8-F7DDDD98673F}" destId="{5A009F01-BD1A-4524-8201-D1E3A90912CC}" srcOrd="1" destOrd="0" parTransId="{D8B91187-E308-4900-B6F8-C264857C6230}" sibTransId="{64116687-9D82-4CDD-ABD0-72C3FC9BBC31}"/>
    <dgm:cxn modelId="{76B68C95-279C-4C01-9D48-675785B89D8F}" srcId="{A2C0F9D9-1327-4C38-9DD8-F7DDDD98673F}" destId="{E8AD8E70-C043-48E0-95F8-07F5289DECA6}" srcOrd="2" destOrd="0" parTransId="{E55B694E-5153-48F8-A9B9-3B8368A18A04}" sibTransId="{261AD972-A30D-4DB1-A681-9D4D5E73AD59}"/>
    <dgm:cxn modelId="{420FE096-6A00-4248-8705-113846881F8D}" type="presOf" srcId="{22D3274B-0B96-4A3D-AD4B-3CCE6197AFF1}" destId="{411C50BA-5245-4134-8C90-3E7D54DAD4BE}" srcOrd="1" destOrd="0" presId="urn:microsoft.com/office/officeart/2005/8/layout/radial1"/>
    <dgm:cxn modelId="{0A9C6F99-6B84-4561-A2DD-6F6ACE2AB93F}" type="presOf" srcId="{D8B91187-E308-4900-B6F8-C264857C6230}" destId="{38096251-AC56-4325-8F27-4716CEA68B74}" srcOrd="1" destOrd="0" presId="urn:microsoft.com/office/officeart/2005/8/layout/radial1"/>
    <dgm:cxn modelId="{6B715B9D-58CC-4BB7-A16E-6349DDB528EF}" type="presOf" srcId="{E8AD8E70-C043-48E0-95F8-07F5289DECA6}" destId="{CCA372B5-9490-4533-9AE3-F84B7F2FFD8A}" srcOrd="0" destOrd="0" presId="urn:microsoft.com/office/officeart/2005/8/layout/radial1"/>
    <dgm:cxn modelId="{1D880BAD-2706-4408-97F2-2CF45B53ACF3}" type="presOf" srcId="{E55B694E-5153-48F8-A9B9-3B8368A18A04}" destId="{8458D384-4F1A-4557-A6EE-7A75E31DCDFA}" srcOrd="1" destOrd="0" presId="urn:microsoft.com/office/officeart/2005/8/layout/radial1"/>
    <dgm:cxn modelId="{A49761C4-0151-46C9-B288-1D926EA1FE4B}" type="presOf" srcId="{E55B694E-5153-48F8-A9B9-3B8368A18A04}" destId="{D8ED4DA0-2458-4837-ABE7-162430247717}" srcOrd="0" destOrd="0" presId="urn:microsoft.com/office/officeart/2005/8/layout/radial1"/>
    <dgm:cxn modelId="{6C4696C8-5921-41BE-B15E-1BBCC82424C7}" srcId="{A2C0F9D9-1327-4C38-9DD8-F7DDDD98673F}" destId="{20CDE345-30EE-4FA6-B715-713352A4A05A}" srcOrd="4" destOrd="0" parTransId="{B3B31AEB-3D38-4EA9-8FBD-4BBC704B9201}" sibTransId="{18487107-67EA-452B-9C59-81E1E9A6E160}"/>
    <dgm:cxn modelId="{81DABAC9-6E82-4AB1-8056-2C59C02B9257}" srcId="{A41EF66F-9EFA-4143-959C-EBFBB9D23634}" destId="{A2C0F9D9-1327-4C38-9DD8-F7DDDD98673F}" srcOrd="0" destOrd="0" parTransId="{94E71285-E293-4EB7-9D0E-5A17B7F2A762}" sibTransId="{3114786B-52E5-43F3-B940-E405AE172A92}"/>
    <dgm:cxn modelId="{81D49FD2-AE33-43E4-8D43-11C4F5938D91}" type="presOf" srcId="{5397A8BD-C0CE-4C36-B2D5-94DE8C21C312}" destId="{74648908-BEBB-4BF1-B71D-5EAFA4A5CF75}" srcOrd="0" destOrd="0" presId="urn:microsoft.com/office/officeart/2005/8/layout/radial1"/>
    <dgm:cxn modelId="{764961D9-5C70-46FC-94A9-68616114F8F5}" type="presOf" srcId="{B3B31AEB-3D38-4EA9-8FBD-4BBC704B9201}" destId="{D547AF57-AF80-4ADE-89F8-45F24AE03019}" srcOrd="0" destOrd="0" presId="urn:microsoft.com/office/officeart/2005/8/layout/radial1"/>
    <dgm:cxn modelId="{5CF67FE1-3993-4FDA-8C7C-19AD2B5305C6}" type="presOf" srcId="{5A009F01-BD1A-4524-8201-D1E3A90912CC}" destId="{E54696FD-DA04-44E9-8B51-CAEF05F8D44C}" srcOrd="0" destOrd="0" presId="urn:microsoft.com/office/officeart/2005/8/layout/radial1"/>
    <dgm:cxn modelId="{8D8C67E5-36B9-4CB2-8888-1E8E6A7851C0}" type="presOf" srcId="{D8B91187-E308-4900-B6F8-C264857C6230}" destId="{B30C9531-89FC-4DDF-A0AA-482EC3336515}" srcOrd="0" destOrd="0" presId="urn:microsoft.com/office/officeart/2005/8/layout/radial1"/>
    <dgm:cxn modelId="{A2D89A82-52FA-423A-9AA5-367F4B1F74CA}" type="presParOf" srcId="{DD1E881E-57F1-4BFE-8C83-B2FD615B1188}" destId="{4AF931BC-92BD-4ADE-8AD8-16FAE26833EA}" srcOrd="0" destOrd="0" presId="urn:microsoft.com/office/officeart/2005/8/layout/radial1"/>
    <dgm:cxn modelId="{7EC838A7-8217-475A-9A5F-583D9A6B2BC1}" type="presParOf" srcId="{DD1E881E-57F1-4BFE-8C83-B2FD615B1188}" destId="{8E06303B-6942-4400-BD38-5F4DBB2D7119}" srcOrd="1" destOrd="0" presId="urn:microsoft.com/office/officeart/2005/8/layout/radial1"/>
    <dgm:cxn modelId="{0D80BB77-830B-4C65-B30E-DCAB64DF2CEB}" type="presParOf" srcId="{8E06303B-6942-4400-BD38-5F4DBB2D7119}" destId="{44EC3F93-25CF-4917-92B6-A5E0372AE5AC}" srcOrd="0" destOrd="0" presId="urn:microsoft.com/office/officeart/2005/8/layout/radial1"/>
    <dgm:cxn modelId="{8EA218E3-9047-49D7-A910-A02C47058661}" type="presParOf" srcId="{DD1E881E-57F1-4BFE-8C83-B2FD615B1188}" destId="{6657193F-2C9C-4ADF-91D0-3B3067EA845B}" srcOrd="2" destOrd="0" presId="urn:microsoft.com/office/officeart/2005/8/layout/radial1"/>
    <dgm:cxn modelId="{63D262DC-21CA-4F8C-9229-71EE04743CDA}" type="presParOf" srcId="{DD1E881E-57F1-4BFE-8C83-B2FD615B1188}" destId="{B30C9531-89FC-4DDF-A0AA-482EC3336515}" srcOrd="3" destOrd="0" presId="urn:microsoft.com/office/officeart/2005/8/layout/radial1"/>
    <dgm:cxn modelId="{76DCC838-4A0E-44AD-B9DB-473EE39B7AA1}" type="presParOf" srcId="{B30C9531-89FC-4DDF-A0AA-482EC3336515}" destId="{38096251-AC56-4325-8F27-4716CEA68B74}" srcOrd="0" destOrd="0" presId="urn:microsoft.com/office/officeart/2005/8/layout/radial1"/>
    <dgm:cxn modelId="{C95083DE-3F09-4F2B-88AE-1A481F9862F3}" type="presParOf" srcId="{DD1E881E-57F1-4BFE-8C83-B2FD615B1188}" destId="{E54696FD-DA04-44E9-8B51-CAEF05F8D44C}" srcOrd="4" destOrd="0" presId="urn:microsoft.com/office/officeart/2005/8/layout/radial1"/>
    <dgm:cxn modelId="{7FCAA2BB-B917-45CC-8B5D-53A9DC522826}" type="presParOf" srcId="{DD1E881E-57F1-4BFE-8C83-B2FD615B1188}" destId="{D8ED4DA0-2458-4837-ABE7-162430247717}" srcOrd="5" destOrd="0" presId="urn:microsoft.com/office/officeart/2005/8/layout/radial1"/>
    <dgm:cxn modelId="{EACFAE94-7322-43C5-B66D-265EBB188002}" type="presParOf" srcId="{D8ED4DA0-2458-4837-ABE7-162430247717}" destId="{8458D384-4F1A-4557-A6EE-7A75E31DCDFA}" srcOrd="0" destOrd="0" presId="urn:microsoft.com/office/officeart/2005/8/layout/radial1"/>
    <dgm:cxn modelId="{4981D82A-1973-4497-B6D4-58240FE26B0A}" type="presParOf" srcId="{DD1E881E-57F1-4BFE-8C83-B2FD615B1188}" destId="{CCA372B5-9490-4533-9AE3-F84B7F2FFD8A}" srcOrd="6" destOrd="0" presId="urn:microsoft.com/office/officeart/2005/8/layout/radial1"/>
    <dgm:cxn modelId="{3531C9FF-16FB-427D-92B6-F952498BBB8F}" type="presParOf" srcId="{DD1E881E-57F1-4BFE-8C83-B2FD615B1188}" destId="{ED9CB1A1-2A02-40A6-BDB2-E83BE54DD60A}" srcOrd="7" destOrd="0" presId="urn:microsoft.com/office/officeart/2005/8/layout/radial1"/>
    <dgm:cxn modelId="{17EDBD0D-DD8E-4323-B05C-04F3C2431982}" type="presParOf" srcId="{ED9CB1A1-2A02-40A6-BDB2-E83BE54DD60A}" destId="{411C50BA-5245-4134-8C90-3E7D54DAD4BE}" srcOrd="0" destOrd="0" presId="urn:microsoft.com/office/officeart/2005/8/layout/radial1"/>
    <dgm:cxn modelId="{CA965640-5AD4-4675-9A06-DB7B0A223ACF}" type="presParOf" srcId="{DD1E881E-57F1-4BFE-8C83-B2FD615B1188}" destId="{74648908-BEBB-4BF1-B71D-5EAFA4A5CF75}" srcOrd="8" destOrd="0" presId="urn:microsoft.com/office/officeart/2005/8/layout/radial1"/>
    <dgm:cxn modelId="{4B55ED32-8222-4093-9785-28F8719D324F}" type="presParOf" srcId="{DD1E881E-57F1-4BFE-8C83-B2FD615B1188}" destId="{D547AF57-AF80-4ADE-89F8-45F24AE03019}" srcOrd="9" destOrd="0" presId="urn:microsoft.com/office/officeart/2005/8/layout/radial1"/>
    <dgm:cxn modelId="{6684A687-8F29-4C7F-A87C-0B437C0F75B8}" type="presParOf" srcId="{D547AF57-AF80-4ADE-89F8-45F24AE03019}" destId="{9B867C79-329F-4519-91A8-ADE23F19D6E4}" srcOrd="0" destOrd="0" presId="urn:microsoft.com/office/officeart/2005/8/layout/radial1"/>
    <dgm:cxn modelId="{A93FAF9B-16AA-484B-BD01-026138D867EF}" type="presParOf" srcId="{DD1E881E-57F1-4BFE-8C83-B2FD615B1188}" destId="{BAC0AC9F-B38C-4A76-AD29-5557E4F556C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9304C-00E0-4593-BEAC-DE40A2FBB8E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3E6E840B-CD7A-44D3-A464-B2A374A584B6}">
      <dgm:prSet phldrT="[Text]" custT="1"/>
      <dgm:spPr>
        <a:solidFill>
          <a:srgbClr val="C2DFF4"/>
        </a:solidFill>
        <a:ln>
          <a:solidFill>
            <a:srgbClr val="00367E"/>
          </a:solidFill>
        </a:ln>
      </dgm:spPr>
      <dgm:t>
        <a:bodyPr/>
        <a:lstStyle/>
        <a:p>
          <a:r>
            <a:rPr lang="en-IN" sz="17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Cost of power</a:t>
          </a:r>
          <a:endParaRPr lang="en-IN" sz="1700" b="1" dirty="0">
            <a:solidFill>
              <a:srgbClr val="EAE384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  <a:sym typeface="Wingdings" panose="05000000000000000000" pitchFamily="2" charset="2"/>
          </a:endParaRPr>
        </a:p>
        <a:p>
          <a:r>
            <a:rPr lang="en-IN" sz="1700" b="1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Access to low cost finance </a:t>
          </a:r>
        </a:p>
      </dgm:t>
    </dgm:pt>
    <dgm:pt modelId="{5A4D88E1-44F8-43DE-8E74-529A06C0B346}" type="parTrans" cxnId="{F6CE2C9F-8BDB-4642-867C-563B4360737F}">
      <dgm:prSet/>
      <dgm:spPr/>
      <dgm:t>
        <a:bodyPr/>
        <a:lstStyle/>
        <a:p>
          <a:endParaRPr lang="en-IN"/>
        </a:p>
      </dgm:t>
    </dgm:pt>
    <dgm:pt modelId="{682F1BAE-4FAE-468A-8194-2E69440BCA2A}" type="sibTrans" cxnId="{F6CE2C9F-8BDB-4642-867C-563B4360737F}">
      <dgm:prSet/>
      <dgm:spPr/>
      <dgm:t>
        <a:bodyPr/>
        <a:lstStyle/>
        <a:p>
          <a:endParaRPr lang="en-IN"/>
        </a:p>
      </dgm:t>
    </dgm:pt>
    <dgm:pt modelId="{D2080DCB-3D08-4FE4-B620-C75FEA94A409}">
      <dgm:prSet custT="1"/>
      <dgm:spPr>
        <a:solidFill>
          <a:srgbClr val="C2DFF4"/>
        </a:solidFill>
        <a:ln>
          <a:solidFill>
            <a:srgbClr val="00367E"/>
          </a:solidFill>
        </a:ln>
      </dgm:spPr>
      <dgm:t>
        <a:bodyPr/>
        <a:lstStyle/>
        <a:p>
          <a:r>
            <a:rPr lang="en-IN" sz="17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 in DISCOM tariff</a:t>
          </a:r>
        </a:p>
        <a:p>
          <a:r>
            <a:rPr lang="en-IN" sz="1700" b="1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Levy of Day time ToD rebates</a:t>
          </a:r>
        </a:p>
      </dgm:t>
    </dgm:pt>
    <dgm:pt modelId="{3EA9D5C4-52E4-4BE3-B01C-4C5965D18BD7}" type="parTrans" cxnId="{1E1440D5-3734-4D62-952F-033B42B22A61}">
      <dgm:prSet/>
      <dgm:spPr/>
      <dgm:t>
        <a:bodyPr/>
        <a:lstStyle/>
        <a:p>
          <a:endParaRPr lang="en-IN"/>
        </a:p>
      </dgm:t>
    </dgm:pt>
    <dgm:pt modelId="{23C17940-6F98-42EE-88EA-A3D3D000B72B}" type="sibTrans" cxnId="{1E1440D5-3734-4D62-952F-033B42B22A61}">
      <dgm:prSet/>
      <dgm:spPr/>
      <dgm:t>
        <a:bodyPr/>
        <a:lstStyle/>
        <a:p>
          <a:endParaRPr lang="en-IN"/>
        </a:p>
      </dgm:t>
    </dgm:pt>
    <dgm:pt modelId="{7E5C881F-08F7-45CB-88C4-4B7DC7288E73}">
      <dgm:prSet phldrT="[Text]" custT="1"/>
      <dgm:spPr>
        <a:ln>
          <a:solidFill>
            <a:srgbClr val="00367E"/>
          </a:solidFill>
        </a:ln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 term commitment (&gt; 10 years) to reap benefits, especially for cash-constrained small and medium sized C&amp;I consumers</a:t>
          </a:r>
        </a:p>
      </dgm:t>
    </dgm:pt>
    <dgm:pt modelId="{4063507F-7661-41DE-B534-924945ECE626}" type="parTrans" cxnId="{749AEDC6-2756-4184-8AEB-3A43F62D8420}">
      <dgm:prSet/>
      <dgm:spPr/>
      <dgm:t>
        <a:bodyPr/>
        <a:lstStyle/>
        <a:p>
          <a:endParaRPr lang="en-IN"/>
        </a:p>
      </dgm:t>
    </dgm:pt>
    <dgm:pt modelId="{CAC6721C-59EA-4467-8BE9-EEC707B26882}" type="sibTrans" cxnId="{749AEDC6-2756-4184-8AEB-3A43F62D8420}">
      <dgm:prSet/>
      <dgm:spPr/>
      <dgm:t>
        <a:bodyPr/>
        <a:lstStyle/>
        <a:p>
          <a:endParaRPr lang="en-IN"/>
        </a:p>
      </dgm:t>
    </dgm:pt>
    <dgm:pt modelId="{9616783B-0D16-4CCB-8B8B-26134828861A}">
      <dgm:prSet phldrT="[Text]" custT="1"/>
      <dgm:spPr>
        <a:ln>
          <a:solidFill>
            <a:srgbClr val="00367E"/>
          </a:solidFill>
        </a:ln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Shorter durations </a:t>
          </a: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 Higher the cost of power </a:t>
          </a: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gm:t>
    </dgm:pt>
    <dgm:pt modelId="{82633847-1AD2-48CD-9071-FF87C85A24BF}" type="parTrans" cxnId="{3C5E7DFA-7D9E-41EE-92B7-0E980E3B4D1B}">
      <dgm:prSet/>
      <dgm:spPr/>
      <dgm:t>
        <a:bodyPr/>
        <a:lstStyle/>
        <a:p>
          <a:endParaRPr lang="en-IN"/>
        </a:p>
      </dgm:t>
    </dgm:pt>
    <dgm:pt modelId="{974841F4-40E8-4202-A73A-CDE34CCA32DE}" type="sibTrans" cxnId="{3C5E7DFA-7D9E-41EE-92B7-0E980E3B4D1B}">
      <dgm:prSet/>
      <dgm:spPr/>
      <dgm:t>
        <a:bodyPr/>
        <a:lstStyle/>
        <a:p>
          <a:endParaRPr lang="en-IN"/>
        </a:p>
      </dgm:t>
    </dgm:pt>
    <dgm:pt modelId="{00ABBD1B-3DD8-4A58-A930-4BDA1F9110D6}">
      <dgm:prSet custT="1"/>
      <dgm:spPr>
        <a:ln>
          <a:solidFill>
            <a:srgbClr val="00367E"/>
          </a:solidFill>
        </a:ln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15 to 20% rebate in energy charge during 8 solar hours could erode away savings for many consumers </a:t>
          </a:r>
        </a:p>
      </dgm:t>
    </dgm:pt>
    <dgm:pt modelId="{6BB1E6DF-0BD8-48BA-8FA9-841060341967}" type="parTrans" cxnId="{C6C5431F-86E7-4FDC-8FF0-22B7E50A2328}">
      <dgm:prSet/>
      <dgm:spPr/>
      <dgm:t>
        <a:bodyPr/>
        <a:lstStyle/>
        <a:p>
          <a:endParaRPr lang="en-IN"/>
        </a:p>
      </dgm:t>
    </dgm:pt>
    <dgm:pt modelId="{14AAE068-1DA1-424F-9AD0-94BACB5B9739}" type="sibTrans" cxnId="{C6C5431F-86E7-4FDC-8FF0-22B7E50A2328}">
      <dgm:prSet/>
      <dgm:spPr/>
      <dgm:t>
        <a:bodyPr/>
        <a:lstStyle/>
        <a:p>
          <a:endParaRPr lang="en-IN"/>
        </a:p>
      </dgm:t>
    </dgm:pt>
    <dgm:pt modelId="{EA5C4568-AEA9-40C4-892F-56AD07E70F64}">
      <dgm:prSet custT="1"/>
      <dgm:spPr>
        <a:solidFill>
          <a:srgbClr val="C2DFF4"/>
        </a:solidFill>
        <a:ln>
          <a:solidFill>
            <a:srgbClr val="00367E"/>
          </a:solidFill>
        </a:ln>
      </dgm:spPr>
      <dgm:t>
        <a:bodyPr/>
        <a:lstStyle/>
        <a:p>
          <a:r>
            <a:rPr lang="en-IN" sz="17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Transaction costs</a:t>
          </a:r>
        </a:p>
        <a:p>
          <a:r>
            <a:rPr lang="en-IN" sz="17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 </a:t>
          </a:r>
          <a:r>
            <a:rPr lang="en-IN" sz="17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IN" sz="1700" b="1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Access to markets, aggregators</a:t>
          </a:r>
        </a:p>
      </dgm:t>
    </dgm:pt>
    <dgm:pt modelId="{B0059B9C-9E26-445D-9B77-4930763E33A9}" type="parTrans" cxnId="{5373A851-5045-48B6-A7CE-BE8D5D2E95D1}">
      <dgm:prSet/>
      <dgm:spPr/>
      <dgm:t>
        <a:bodyPr/>
        <a:lstStyle/>
        <a:p>
          <a:endParaRPr lang="en-IN"/>
        </a:p>
      </dgm:t>
    </dgm:pt>
    <dgm:pt modelId="{6A33FC67-8336-4D90-A369-3D30FCD70596}" type="sibTrans" cxnId="{5373A851-5045-48B6-A7CE-BE8D5D2E95D1}">
      <dgm:prSet/>
      <dgm:spPr/>
      <dgm:t>
        <a:bodyPr/>
        <a:lstStyle/>
        <a:p>
          <a:endParaRPr lang="en-IN"/>
        </a:p>
      </dgm:t>
    </dgm:pt>
    <dgm:pt modelId="{0E007EE1-7434-4A0A-9565-0DC3D7EE99C2}">
      <dgm:prSet custT="1"/>
      <dgm:spPr>
        <a:ln>
          <a:solidFill>
            <a:srgbClr val="00367E"/>
          </a:solidFill>
        </a:ln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Aggregation can help reduce the cost of power, risk for smaller consumers</a:t>
          </a:r>
        </a:p>
      </dgm:t>
    </dgm:pt>
    <dgm:pt modelId="{D1A04631-BD45-4F61-8B55-8BD8FDC98850}" type="parTrans" cxnId="{084FAA9D-D6A3-4BF4-9B53-3A1F64505DD4}">
      <dgm:prSet/>
      <dgm:spPr/>
      <dgm:t>
        <a:bodyPr/>
        <a:lstStyle/>
        <a:p>
          <a:endParaRPr lang="en-IN"/>
        </a:p>
      </dgm:t>
    </dgm:pt>
    <dgm:pt modelId="{D741CD2C-3EAB-4685-B869-06C95B6E7012}" type="sibTrans" cxnId="{084FAA9D-D6A3-4BF4-9B53-3A1F64505DD4}">
      <dgm:prSet/>
      <dgm:spPr/>
      <dgm:t>
        <a:bodyPr/>
        <a:lstStyle/>
        <a:p>
          <a:endParaRPr lang="en-IN"/>
        </a:p>
      </dgm:t>
    </dgm:pt>
    <dgm:pt modelId="{CF524F49-7F92-411F-9E28-BE1FABC62378}">
      <dgm:prSet custT="1"/>
      <dgm:spPr>
        <a:ln>
          <a:solidFill>
            <a:srgbClr val="00367E"/>
          </a:solidFill>
        </a:ln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Transaction cost might be high initially till viable models evolve at scale</a:t>
          </a:r>
        </a:p>
      </dgm:t>
    </dgm:pt>
    <dgm:pt modelId="{AA21EA93-4339-4541-8D1C-42FAFBE3DED2}" type="parTrans" cxnId="{1D8F0B60-29C0-45BC-9370-F684F84497B8}">
      <dgm:prSet/>
      <dgm:spPr/>
      <dgm:t>
        <a:bodyPr/>
        <a:lstStyle/>
        <a:p>
          <a:endParaRPr lang="en-IN"/>
        </a:p>
      </dgm:t>
    </dgm:pt>
    <dgm:pt modelId="{49F31479-0374-4718-B8EB-50F3A4BA7D1F}" type="sibTrans" cxnId="{1D8F0B60-29C0-45BC-9370-F684F84497B8}">
      <dgm:prSet/>
      <dgm:spPr/>
      <dgm:t>
        <a:bodyPr/>
        <a:lstStyle/>
        <a:p>
          <a:endParaRPr lang="en-IN"/>
        </a:p>
      </dgm:t>
    </dgm:pt>
    <dgm:pt modelId="{3F9CABBC-8865-4A3A-8FA3-112081752705}" type="pres">
      <dgm:prSet presAssocID="{9EC9304C-00E0-4593-BEAC-DE40A2FBB8EF}" presName="Name0" presStyleCnt="0">
        <dgm:presLayoutVars>
          <dgm:dir/>
          <dgm:animLvl val="lvl"/>
          <dgm:resizeHandles val="exact"/>
        </dgm:presLayoutVars>
      </dgm:prSet>
      <dgm:spPr/>
    </dgm:pt>
    <dgm:pt modelId="{FA52FAFC-E6DC-48F1-A736-25ADB2AC9DBB}" type="pres">
      <dgm:prSet presAssocID="{3E6E840B-CD7A-44D3-A464-B2A374A584B6}" presName="composite" presStyleCnt="0"/>
      <dgm:spPr/>
    </dgm:pt>
    <dgm:pt modelId="{DF205786-7BE1-4225-8673-E61064EE69DC}" type="pres">
      <dgm:prSet presAssocID="{3E6E840B-CD7A-44D3-A464-B2A374A584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FF35920-C5F7-4327-B6E2-B9DD44BC9835}" type="pres">
      <dgm:prSet presAssocID="{3E6E840B-CD7A-44D3-A464-B2A374A584B6}" presName="desTx" presStyleLbl="alignAccFollowNode1" presStyleIdx="0" presStyleCnt="3">
        <dgm:presLayoutVars>
          <dgm:bulletEnabled val="1"/>
        </dgm:presLayoutVars>
      </dgm:prSet>
      <dgm:spPr/>
    </dgm:pt>
    <dgm:pt modelId="{DC180968-C1D7-4E47-B559-E449B7148A10}" type="pres">
      <dgm:prSet presAssocID="{682F1BAE-4FAE-468A-8194-2E69440BCA2A}" presName="space" presStyleCnt="0"/>
      <dgm:spPr/>
    </dgm:pt>
    <dgm:pt modelId="{BA5E0E2C-0940-41F7-A366-B14CEB87876C}" type="pres">
      <dgm:prSet presAssocID="{D2080DCB-3D08-4FE4-B620-C75FEA94A409}" presName="composite" presStyleCnt="0"/>
      <dgm:spPr/>
    </dgm:pt>
    <dgm:pt modelId="{421CE911-2DC8-4D0B-B000-527B66C63510}" type="pres">
      <dgm:prSet presAssocID="{D2080DCB-3D08-4FE4-B620-C75FEA94A4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8E32EA-E441-47AE-9D18-294F6757ACBE}" type="pres">
      <dgm:prSet presAssocID="{D2080DCB-3D08-4FE4-B620-C75FEA94A409}" presName="desTx" presStyleLbl="alignAccFollowNode1" presStyleIdx="1" presStyleCnt="3">
        <dgm:presLayoutVars>
          <dgm:bulletEnabled val="1"/>
        </dgm:presLayoutVars>
      </dgm:prSet>
      <dgm:spPr/>
    </dgm:pt>
    <dgm:pt modelId="{79A77D47-4824-49C8-A82B-78D11CC4D140}" type="pres">
      <dgm:prSet presAssocID="{23C17940-6F98-42EE-88EA-A3D3D000B72B}" presName="space" presStyleCnt="0"/>
      <dgm:spPr/>
    </dgm:pt>
    <dgm:pt modelId="{0BF41653-00FF-4811-9145-4B4F47FC4A6C}" type="pres">
      <dgm:prSet presAssocID="{EA5C4568-AEA9-40C4-892F-56AD07E70F64}" presName="composite" presStyleCnt="0"/>
      <dgm:spPr/>
    </dgm:pt>
    <dgm:pt modelId="{232A8AF2-EFBB-4E36-BEDF-942B993D5553}" type="pres">
      <dgm:prSet presAssocID="{EA5C4568-AEA9-40C4-892F-56AD07E70F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97DAB1A-CC73-4FF3-BE88-BDD5EB784B78}" type="pres">
      <dgm:prSet presAssocID="{EA5C4568-AEA9-40C4-892F-56AD07E70F6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C74C605-B8DF-4FAA-81C6-3B1782BDC351}" type="presOf" srcId="{9616783B-0D16-4CCB-8B8B-26134828861A}" destId="{9FF35920-C5F7-4327-B6E2-B9DD44BC9835}" srcOrd="0" destOrd="1" presId="urn:microsoft.com/office/officeart/2005/8/layout/hList1"/>
    <dgm:cxn modelId="{F9407010-3DFA-482A-9030-868F5E6168FB}" type="presOf" srcId="{D2080DCB-3D08-4FE4-B620-C75FEA94A409}" destId="{421CE911-2DC8-4D0B-B000-527B66C63510}" srcOrd="0" destOrd="0" presId="urn:microsoft.com/office/officeart/2005/8/layout/hList1"/>
    <dgm:cxn modelId="{C6C5431F-86E7-4FDC-8FF0-22B7E50A2328}" srcId="{D2080DCB-3D08-4FE4-B620-C75FEA94A409}" destId="{00ABBD1B-3DD8-4A58-A930-4BDA1F9110D6}" srcOrd="0" destOrd="0" parTransId="{6BB1E6DF-0BD8-48BA-8FA9-841060341967}" sibTransId="{14AAE068-1DA1-424F-9AD0-94BACB5B9739}"/>
    <dgm:cxn modelId="{0C2AF536-BE0D-4B23-94EA-27BEB7FAD6E1}" type="presOf" srcId="{7E5C881F-08F7-45CB-88C4-4B7DC7288E73}" destId="{9FF35920-C5F7-4327-B6E2-B9DD44BC9835}" srcOrd="0" destOrd="0" presId="urn:microsoft.com/office/officeart/2005/8/layout/hList1"/>
    <dgm:cxn modelId="{F603893B-BD74-4F45-B8E2-F54EBC8AE8C8}" type="presOf" srcId="{3E6E840B-CD7A-44D3-A464-B2A374A584B6}" destId="{DF205786-7BE1-4225-8673-E61064EE69DC}" srcOrd="0" destOrd="0" presId="urn:microsoft.com/office/officeart/2005/8/layout/hList1"/>
    <dgm:cxn modelId="{AF76BB3C-8DB1-40D6-8840-BB3C71CB660A}" type="presOf" srcId="{EA5C4568-AEA9-40C4-892F-56AD07E70F64}" destId="{232A8AF2-EFBB-4E36-BEDF-942B993D5553}" srcOrd="0" destOrd="0" presId="urn:microsoft.com/office/officeart/2005/8/layout/hList1"/>
    <dgm:cxn modelId="{1D8F0B60-29C0-45BC-9370-F684F84497B8}" srcId="{EA5C4568-AEA9-40C4-892F-56AD07E70F64}" destId="{CF524F49-7F92-411F-9E28-BE1FABC62378}" srcOrd="1" destOrd="0" parTransId="{AA21EA93-4339-4541-8D1C-42FAFBE3DED2}" sibTransId="{49F31479-0374-4718-B8EB-50F3A4BA7D1F}"/>
    <dgm:cxn modelId="{5373A851-5045-48B6-A7CE-BE8D5D2E95D1}" srcId="{9EC9304C-00E0-4593-BEAC-DE40A2FBB8EF}" destId="{EA5C4568-AEA9-40C4-892F-56AD07E70F64}" srcOrd="2" destOrd="0" parTransId="{B0059B9C-9E26-445D-9B77-4930763E33A9}" sibTransId="{6A33FC67-8336-4D90-A369-3D30FCD70596}"/>
    <dgm:cxn modelId="{DF00DD8C-BD8D-416A-B37F-18425364E941}" type="presOf" srcId="{00ABBD1B-3DD8-4A58-A930-4BDA1F9110D6}" destId="{208E32EA-E441-47AE-9D18-294F6757ACBE}" srcOrd="0" destOrd="0" presId="urn:microsoft.com/office/officeart/2005/8/layout/hList1"/>
    <dgm:cxn modelId="{084FAA9D-D6A3-4BF4-9B53-3A1F64505DD4}" srcId="{EA5C4568-AEA9-40C4-892F-56AD07E70F64}" destId="{0E007EE1-7434-4A0A-9565-0DC3D7EE99C2}" srcOrd="0" destOrd="0" parTransId="{D1A04631-BD45-4F61-8B55-8BD8FDC98850}" sibTransId="{D741CD2C-3EAB-4685-B869-06C95B6E7012}"/>
    <dgm:cxn modelId="{F6CE2C9F-8BDB-4642-867C-563B4360737F}" srcId="{9EC9304C-00E0-4593-BEAC-DE40A2FBB8EF}" destId="{3E6E840B-CD7A-44D3-A464-B2A374A584B6}" srcOrd="0" destOrd="0" parTransId="{5A4D88E1-44F8-43DE-8E74-529A06C0B346}" sibTransId="{682F1BAE-4FAE-468A-8194-2E69440BCA2A}"/>
    <dgm:cxn modelId="{45A958B6-27BD-4601-BB1A-821DAD7E3AE9}" type="presOf" srcId="{0E007EE1-7434-4A0A-9565-0DC3D7EE99C2}" destId="{F97DAB1A-CC73-4FF3-BE88-BDD5EB784B78}" srcOrd="0" destOrd="0" presId="urn:microsoft.com/office/officeart/2005/8/layout/hList1"/>
    <dgm:cxn modelId="{B1297ABD-DA33-4757-8C9D-B199DE03FC45}" type="presOf" srcId="{CF524F49-7F92-411F-9E28-BE1FABC62378}" destId="{F97DAB1A-CC73-4FF3-BE88-BDD5EB784B78}" srcOrd="0" destOrd="1" presId="urn:microsoft.com/office/officeart/2005/8/layout/hList1"/>
    <dgm:cxn modelId="{749AEDC6-2756-4184-8AEB-3A43F62D8420}" srcId="{3E6E840B-CD7A-44D3-A464-B2A374A584B6}" destId="{7E5C881F-08F7-45CB-88C4-4B7DC7288E73}" srcOrd="0" destOrd="0" parTransId="{4063507F-7661-41DE-B534-924945ECE626}" sibTransId="{CAC6721C-59EA-4467-8BE9-EEC707B26882}"/>
    <dgm:cxn modelId="{1E1440D5-3734-4D62-952F-033B42B22A61}" srcId="{9EC9304C-00E0-4593-BEAC-DE40A2FBB8EF}" destId="{D2080DCB-3D08-4FE4-B620-C75FEA94A409}" srcOrd="1" destOrd="0" parTransId="{3EA9D5C4-52E4-4BE3-B01C-4C5965D18BD7}" sibTransId="{23C17940-6F98-42EE-88EA-A3D3D000B72B}"/>
    <dgm:cxn modelId="{A8135AF7-0881-4B79-9CA4-8CA178510D8C}" type="presOf" srcId="{9EC9304C-00E0-4593-BEAC-DE40A2FBB8EF}" destId="{3F9CABBC-8865-4A3A-8FA3-112081752705}" srcOrd="0" destOrd="0" presId="urn:microsoft.com/office/officeart/2005/8/layout/hList1"/>
    <dgm:cxn modelId="{3C5E7DFA-7D9E-41EE-92B7-0E980E3B4D1B}" srcId="{3E6E840B-CD7A-44D3-A464-B2A374A584B6}" destId="{9616783B-0D16-4CCB-8B8B-26134828861A}" srcOrd="1" destOrd="0" parTransId="{82633847-1AD2-48CD-9071-FF87C85A24BF}" sibTransId="{974841F4-40E8-4202-A73A-CDE34CCA32DE}"/>
    <dgm:cxn modelId="{CF9489F5-1943-4254-9FE4-866878459A41}" type="presParOf" srcId="{3F9CABBC-8865-4A3A-8FA3-112081752705}" destId="{FA52FAFC-E6DC-48F1-A736-25ADB2AC9DBB}" srcOrd="0" destOrd="0" presId="urn:microsoft.com/office/officeart/2005/8/layout/hList1"/>
    <dgm:cxn modelId="{CE995C88-5F11-4F6C-B034-088F6481B117}" type="presParOf" srcId="{FA52FAFC-E6DC-48F1-A736-25ADB2AC9DBB}" destId="{DF205786-7BE1-4225-8673-E61064EE69DC}" srcOrd="0" destOrd="0" presId="urn:microsoft.com/office/officeart/2005/8/layout/hList1"/>
    <dgm:cxn modelId="{C5A76723-1659-460B-A6A0-CA245CAC1D3F}" type="presParOf" srcId="{FA52FAFC-E6DC-48F1-A736-25ADB2AC9DBB}" destId="{9FF35920-C5F7-4327-B6E2-B9DD44BC9835}" srcOrd="1" destOrd="0" presId="urn:microsoft.com/office/officeart/2005/8/layout/hList1"/>
    <dgm:cxn modelId="{A3225B28-0189-48A4-823F-CEA0EB54CB28}" type="presParOf" srcId="{3F9CABBC-8865-4A3A-8FA3-112081752705}" destId="{DC180968-C1D7-4E47-B559-E449B7148A10}" srcOrd="1" destOrd="0" presId="urn:microsoft.com/office/officeart/2005/8/layout/hList1"/>
    <dgm:cxn modelId="{664BCEC8-90CB-4733-840B-A581034B1B20}" type="presParOf" srcId="{3F9CABBC-8865-4A3A-8FA3-112081752705}" destId="{BA5E0E2C-0940-41F7-A366-B14CEB87876C}" srcOrd="2" destOrd="0" presId="urn:microsoft.com/office/officeart/2005/8/layout/hList1"/>
    <dgm:cxn modelId="{E4F819D2-DEB1-4D1E-8BB6-B5C9BC4F0ADF}" type="presParOf" srcId="{BA5E0E2C-0940-41F7-A366-B14CEB87876C}" destId="{421CE911-2DC8-4D0B-B000-527B66C63510}" srcOrd="0" destOrd="0" presId="urn:microsoft.com/office/officeart/2005/8/layout/hList1"/>
    <dgm:cxn modelId="{8D78984C-7060-42D0-A19D-021831A42B2D}" type="presParOf" srcId="{BA5E0E2C-0940-41F7-A366-B14CEB87876C}" destId="{208E32EA-E441-47AE-9D18-294F6757ACBE}" srcOrd="1" destOrd="0" presId="urn:microsoft.com/office/officeart/2005/8/layout/hList1"/>
    <dgm:cxn modelId="{15F6DD62-646B-4DB7-BEA5-806CBA488207}" type="presParOf" srcId="{3F9CABBC-8865-4A3A-8FA3-112081752705}" destId="{79A77D47-4824-49C8-A82B-78D11CC4D140}" srcOrd="3" destOrd="0" presId="urn:microsoft.com/office/officeart/2005/8/layout/hList1"/>
    <dgm:cxn modelId="{090E0F15-EF09-4407-B28C-E7F8A6D941F0}" type="presParOf" srcId="{3F9CABBC-8865-4A3A-8FA3-112081752705}" destId="{0BF41653-00FF-4811-9145-4B4F47FC4A6C}" srcOrd="4" destOrd="0" presId="urn:microsoft.com/office/officeart/2005/8/layout/hList1"/>
    <dgm:cxn modelId="{3648B7F2-07CE-48B6-8383-DA2976311A67}" type="presParOf" srcId="{0BF41653-00FF-4811-9145-4B4F47FC4A6C}" destId="{232A8AF2-EFBB-4E36-BEDF-942B993D5553}" srcOrd="0" destOrd="0" presId="urn:microsoft.com/office/officeart/2005/8/layout/hList1"/>
    <dgm:cxn modelId="{9B91E241-E3B1-475C-AFD4-E631224CB008}" type="presParOf" srcId="{0BF41653-00FF-4811-9145-4B4F47FC4A6C}" destId="{F97DAB1A-CC73-4FF3-BE88-BDD5EB784B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52D36-51D6-44B2-AD95-9202287503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88FCEBF-6CAF-4AFF-8334-339EDACDAA0C}" type="pres">
      <dgm:prSet presAssocID="{30652D36-51D6-44B2-AD95-92022875034B}" presName="diagram" presStyleCnt="0">
        <dgm:presLayoutVars>
          <dgm:dir/>
          <dgm:resizeHandles val="exact"/>
        </dgm:presLayoutVars>
      </dgm:prSet>
      <dgm:spPr/>
    </dgm:pt>
  </dgm:ptLst>
  <dgm:cxnLst>
    <dgm:cxn modelId="{0CACA544-992F-4735-9D7B-FA851901A90D}" type="presOf" srcId="{30652D36-51D6-44B2-AD95-92022875034B}" destId="{688FCEBF-6CAF-4AFF-8334-339EDACDAA0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A77B18-B50F-48BA-B994-515AEBC045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52824A-35CF-45DD-870B-88AB92D85D12}">
      <dgm:prSet phldrT="[Text]" custT="1"/>
      <dgm:spPr>
        <a:solidFill>
          <a:srgbClr val="F6E6C4"/>
        </a:solidFill>
      </dgm:spPr>
      <dgm:t>
        <a:bodyPr anchor="t"/>
        <a:lstStyle/>
        <a:p>
          <a:pPr algn="ctr">
            <a:lnSpc>
              <a:spcPct val="100000"/>
            </a:lnSpc>
            <a:buNone/>
          </a:pPr>
          <a:r>
            <a:rPr lang="en-US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Long-term vision and medium-term planning</a:t>
          </a:r>
        </a:p>
      </dgm:t>
    </dgm:pt>
    <dgm:pt modelId="{643CCB7A-2E28-4E1F-B991-D78A0EC40DD9}" type="parTrans" cxnId="{EFA04DDE-C51A-4AD1-9E20-7B028B0D9F8E}">
      <dgm:prSet/>
      <dgm:spPr/>
      <dgm:t>
        <a:bodyPr/>
        <a:lstStyle/>
        <a:p>
          <a:endParaRPr lang="en-IN"/>
        </a:p>
      </dgm:t>
    </dgm:pt>
    <dgm:pt modelId="{6842CFE6-D027-48F7-B284-6065691E3980}" type="sibTrans" cxnId="{EFA04DDE-C51A-4AD1-9E20-7B028B0D9F8E}">
      <dgm:prSet/>
      <dgm:spPr/>
      <dgm:t>
        <a:bodyPr/>
        <a:lstStyle/>
        <a:p>
          <a:endParaRPr lang="en-IN"/>
        </a:p>
      </dgm:t>
    </dgm:pt>
    <dgm:pt modelId="{26FD2803-1708-453A-BEE8-C26CA963A2B6}">
      <dgm:prSet phldrT="[Text]" custT="1"/>
      <dgm:spPr>
        <a:solidFill>
          <a:srgbClr val="F6E6C4"/>
        </a:solidFill>
      </dgm:spPr>
      <dgm:t>
        <a:bodyPr anchor="t"/>
        <a:lstStyle/>
        <a:p>
          <a:pPr algn="ctr">
            <a:lnSpc>
              <a:spcPct val="100000"/>
            </a:lnSpc>
            <a:buNone/>
          </a:pPr>
          <a:r>
            <a:rPr lang="en-US" sz="1800" b="1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Utility scale demand side management</a:t>
          </a:r>
        </a:p>
      </dgm:t>
    </dgm:pt>
    <dgm:pt modelId="{21EC0726-A29E-4FEC-BF9F-38626EF5DDA9}" type="parTrans" cxnId="{4F0A522D-7BED-4CDD-A621-B5CCF78CDA2F}">
      <dgm:prSet/>
      <dgm:spPr/>
      <dgm:t>
        <a:bodyPr/>
        <a:lstStyle/>
        <a:p>
          <a:endParaRPr lang="en-IN"/>
        </a:p>
      </dgm:t>
    </dgm:pt>
    <dgm:pt modelId="{2EC09274-C5B1-4D6C-BB5E-080E19706A33}" type="sibTrans" cxnId="{4F0A522D-7BED-4CDD-A621-B5CCF78CDA2F}">
      <dgm:prSet/>
      <dgm:spPr/>
      <dgm:t>
        <a:bodyPr/>
        <a:lstStyle/>
        <a:p>
          <a:endParaRPr lang="en-IN"/>
        </a:p>
      </dgm:t>
    </dgm:pt>
    <dgm:pt modelId="{AACF197A-4574-4E38-8AC7-97BD2C5AF666}">
      <dgm:prSet phldrT="[Text]"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Comprehensive long-term vision with clear goals and pathways  missing in the studied states.</a:t>
          </a:r>
        </a:p>
      </dgm:t>
    </dgm:pt>
    <dgm:pt modelId="{1F5B773F-3746-44E5-965F-194F7D30ECD7}" type="parTrans" cxnId="{B5DF5872-9B65-4750-B61B-18CA517A9CEB}">
      <dgm:prSet/>
      <dgm:spPr/>
      <dgm:t>
        <a:bodyPr/>
        <a:lstStyle/>
        <a:p>
          <a:endParaRPr lang="en-IN"/>
        </a:p>
      </dgm:t>
    </dgm:pt>
    <dgm:pt modelId="{F5A2A586-FF31-45A8-A2B3-37D8B876B52A}" type="sibTrans" cxnId="{B5DF5872-9B65-4750-B61B-18CA517A9CEB}">
      <dgm:prSet/>
      <dgm:spPr/>
      <dgm:t>
        <a:bodyPr/>
        <a:lstStyle/>
        <a:p>
          <a:endParaRPr lang="en-IN"/>
        </a:p>
      </dgm:t>
    </dgm:pt>
    <dgm:pt modelId="{0C404B1D-306A-466D-B065-E4D02F0B0A98}">
      <dgm:prSet phldrT="[Text]"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Medium-term RE policies do not provide clear frameworks for </a:t>
          </a:r>
          <a:r>
            <a:rPr lang="en-IN" sz="18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2030</a:t>
          </a: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gm:t>
    </dgm:pt>
    <dgm:pt modelId="{5E565F6F-99DD-4678-BA29-25CE0E56630B}" type="parTrans" cxnId="{BA3FD0D0-C7D1-492D-BFBC-2CD7C647F819}">
      <dgm:prSet/>
      <dgm:spPr/>
      <dgm:t>
        <a:bodyPr/>
        <a:lstStyle/>
        <a:p>
          <a:endParaRPr lang="en-IN"/>
        </a:p>
      </dgm:t>
    </dgm:pt>
    <dgm:pt modelId="{B54C5F64-A217-4333-A289-6DF69C06F9E1}" type="sibTrans" cxnId="{BA3FD0D0-C7D1-492D-BFBC-2CD7C647F819}">
      <dgm:prSet/>
      <dgm:spPr/>
      <dgm:t>
        <a:bodyPr/>
        <a:lstStyle/>
        <a:p>
          <a:endParaRPr lang="en-IN"/>
        </a:p>
      </dgm:t>
    </dgm:pt>
    <dgm:pt modelId="{8FAA56DE-A6A4-4C1E-BA59-53EC94C9F85C}">
      <dgm:prSet phldrT="[Text]"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ERCs in eight of the assessed states (exceptions are Kerala and Rajasthan), have provided a regulatory mandate for DSM</a:t>
          </a:r>
        </a:p>
      </dgm:t>
    </dgm:pt>
    <dgm:pt modelId="{F0C15576-080E-429F-80CE-9383FE14D0DD}" type="parTrans" cxnId="{DA77F8EA-48F6-45C2-948D-79AED2CC0E60}">
      <dgm:prSet/>
      <dgm:spPr/>
      <dgm:t>
        <a:bodyPr/>
        <a:lstStyle/>
        <a:p>
          <a:endParaRPr lang="en-IN"/>
        </a:p>
      </dgm:t>
    </dgm:pt>
    <dgm:pt modelId="{8333B79C-E685-4824-8EA8-378C5D2F2A33}" type="sibTrans" cxnId="{DA77F8EA-48F6-45C2-948D-79AED2CC0E60}">
      <dgm:prSet/>
      <dgm:spPr/>
      <dgm:t>
        <a:bodyPr/>
        <a:lstStyle/>
        <a:p>
          <a:endParaRPr lang="en-IN"/>
        </a:p>
      </dgm:t>
    </dgm:pt>
    <dgm:pt modelId="{94B53964-DA07-42BB-8B6F-3393416C093E}">
      <dgm:prSet phldrT="[Text]"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towards DSM are limited.</a:t>
          </a:r>
          <a:endParaRPr lang="en-IN" sz="14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50914E2-3A02-45C1-B9D9-D678CA9F16DD}" type="parTrans" cxnId="{9E854315-A97A-4B07-AAB7-FD6699189897}">
      <dgm:prSet/>
      <dgm:spPr/>
      <dgm:t>
        <a:bodyPr/>
        <a:lstStyle/>
        <a:p>
          <a:endParaRPr lang="en-IN"/>
        </a:p>
      </dgm:t>
    </dgm:pt>
    <dgm:pt modelId="{A9C0AEDE-E045-4BAD-93A2-299AC35C75B1}" type="sibTrans" cxnId="{9E854315-A97A-4B07-AAB7-FD6699189897}">
      <dgm:prSet/>
      <dgm:spPr/>
      <dgm:t>
        <a:bodyPr/>
        <a:lstStyle/>
        <a:p>
          <a:endParaRPr lang="en-IN"/>
        </a:p>
      </dgm:t>
    </dgm:pt>
    <dgm:pt modelId="{DD48BC37-E9C4-4D80-9020-91C59AB775FF}">
      <dgm:prSet phldrT="[Text]" custT="1"/>
      <dgm:spPr>
        <a:solidFill>
          <a:srgbClr val="F6E6C4"/>
        </a:solidFill>
      </dgm:spPr>
      <dgm:t>
        <a:bodyPr anchor="t"/>
        <a:lstStyle/>
        <a:p>
          <a:pPr algn="ctr">
            <a:lnSpc>
              <a:spcPct val="100000"/>
            </a:lnSpc>
            <a:buNone/>
          </a:pPr>
          <a:r>
            <a:rPr lang="en-IN" sz="1800" b="1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 capital borrowing</a:t>
          </a:r>
        </a:p>
      </dgm:t>
    </dgm:pt>
    <dgm:pt modelId="{4AC5CFB4-52E9-48E4-AFAA-FE76CB4D076E}" type="parTrans" cxnId="{93F5DE8E-D032-4BC3-9F44-302AB9D8F966}">
      <dgm:prSet/>
      <dgm:spPr/>
      <dgm:t>
        <a:bodyPr/>
        <a:lstStyle/>
        <a:p>
          <a:endParaRPr lang="en-IN"/>
        </a:p>
      </dgm:t>
    </dgm:pt>
    <dgm:pt modelId="{212BB5D2-0A58-4944-83A9-27411FDDD75E}" type="sibTrans" cxnId="{93F5DE8E-D032-4BC3-9F44-302AB9D8F966}">
      <dgm:prSet/>
      <dgm:spPr/>
      <dgm:t>
        <a:bodyPr/>
        <a:lstStyle/>
        <a:p>
          <a:endParaRPr lang="en-IN"/>
        </a:p>
      </dgm:t>
    </dgm:pt>
    <dgm:pt modelId="{10832B0C-5131-4943-B1F2-62FDC5C6F25A}">
      <dgm:prSet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Responsible for majority of liabilities taken over under UDAY. Yet, there is little regulatory scrutiny/ reporting. </a:t>
          </a:r>
        </a:p>
      </dgm:t>
    </dgm:pt>
    <dgm:pt modelId="{E14715CD-1B2E-48FD-8565-338F9A2D0591}" type="parTrans" cxnId="{A8D34FEF-1983-485D-91A9-60515FDE05E7}">
      <dgm:prSet/>
      <dgm:spPr/>
      <dgm:t>
        <a:bodyPr/>
        <a:lstStyle/>
        <a:p>
          <a:endParaRPr lang="en-IN"/>
        </a:p>
      </dgm:t>
    </dgm:pt>
    <dgm:pt modelId="{1DFB0907-0166-40B6-A0FB-B7CF7FDD2652}" type="sibTrans" cxnId="{A8D34FEF-1983-485D-91A9-60515FDE05E7}">
      <dgm:prSet/>
      <dgm:spPr/>
      <dgm:t>
        <a:bodyPr/>
        <a:lstStyle/>
        <a:p>
          <a:endParaRPr lang="en-IN"/>
        </a:p>
      </dgm:t>
    </dgm:pt>
    <dgm:pt modelId="{6C3C6F00-19DB-4486-97E4-67817E9C4C91}">
      <dgm:prSet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Three states report actual working capital borrowing to ERCs</a:t>
          </a:r>
        </a:p>
      </dgm:t>
    </dgm:pt>
    <dgm:pt modelId="{7AD51E5F-7F40-40ED-BEC4-CC5961613CD2}" type="parTrans" cxnId="{93B9F41B-7550-40E5-9DD7-83F89214607E}">
      <dgm:prSet/>
      <dgm:spPr/>
      <dgm:t>
        <a:bodyPr/>
        <a:lstStyle/>
        <a:p>
          <a:endParaRPr lang="en-IN"/>
        </a:p>
      </dgm:t>
    </dgm:pt>
    <dgm:pt modelId="{7B9B3F10-ECB5-4341-93FD-16A8A6323062}" type="sibTrans" cxnId="{93B9F41B-7550-40E5-9DD7-83F89214607E}">
      <dgm:prSet/>
      <dgm:spPr/>
      <dgm:t>
        <a:bodyPr/>
        <a:lstStyle/>
        <a:p>
          <a:endParaRPr lang="en-IN"/>
        </a:p>
      </dgm:t>
    </dgm:pt>
    <dgm:pt modelId="{26E2EFB3-3ED3-43B3-ADA9-61EAA75C65AE}">
      <dgm:prSet custT="1"/>
      <dgm:spPr>
        <a:solidFill>
          <a:srgbClr val="F6E6C4"/>
        </a:solidFill>
      </dgm:spPr>
      <dgm:t>
        <a:bodyPr/>
        <a:lstStyle/>
        <a:p>
          <a:pPr algn="l">
            <a:lnSpc>
              <a:spcPct val="100000"/>
            </a:lnSpc>
            <a:buFont typeface="Calibri" panose="020F0502020204030204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Wide variation in practices in capturing data in financial audit reports.</a:t>
          </a:r>
        </a:p>
      </dgm:t>
    </dgm:pt>
    <dgm:pt modelId="{C488EAA3-B545-4CE4-8DDE-9535FED8C6D9}" type="parTrans" cxnId="{1F9D36BF-615F-4731-81E8-91CE2C260FAA}">
      <dgm:prSet/>
      <dgm:spPr/>
      <dgm:t>
        <a:bodyPr/>
        <a:lstStyle/>
        <a:p>
          <a:endParaRPr lang="en-IN"/>
        </a:p>
      </dgm:t>
    </dgm:pt>
    <dgm:pt modelId="{654BFEA0-DCE3-41D4-8175-3EF644EA612B}" type="sibTrans" cxnId="{1F9D36BF-615F-4731-81E8-91CE2C260FAA}">
      <dgm:prSet/>
      <dgm:spPr/>
      <dgm:t>
        <a:bodyPr/>
        <a:lstStyle/>
        <a:p>
          <a:endParaRPr lang="en-IN"/>
        </a:p>
      </dgm:t>
    </dgm:pt>
    <dgm:pt modelId="{F6B30862-6E73-4841-AB36-B310029C2172}">
      <dgm:prSet phldrT="[Text]" custT="1"/>
      <dgm:spPr>
        <a:solidFill>
          <a:srgbClr val="F6E6C4"/>
        </a:solidFill>
      </dgm:spPr>
      <dgm:t>
        <a:bodyPr anchor="t"/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Supply and service quality</a:t>
          </a:r>
        </a:p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rgbClr val="00367E"/>
            </a:solidFill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FA1B138-720C-4102-B9E2-5B9FA4E5727A}" type="sibTrans" cxnId="{3960671A-434B-4224-B94B-060E6FCF179D}">
      <dgm:prSet/>
      <dgm:spPr/>
      <dgm:t>
        <a:bodyPr/>
        <a:lstStyle/>
        <a:p>
          <a:endParaRPr lang="en-IN"/>
        </a:p>
      </dgm:t>
    </dgm:pt>
    <dgm:pt modelId="{D8640608-C5FE-4986-8641-5B80DB16757A}" type="parTrans" cxnId="{3960671A-434B-4224-B94B-060E6FCF179D}">
      <dgm:prSet/>
      <dgm:spPr/>
      <dgm:t>
        <a:bodyPr/>
        <a:lstStyle/>
        <a:p>
          <a:endParaRPr lang="en-IN"/>
        </a:p>
      </dgm:t>
    </dgm:pt>
    <dgm:pt modelId="{51F99E87-D648-4702-8762-21CF8768FB27}">
      <dgm:prSet phldrT="[Text]" custT="1"/>
      <dgm:spPr>
        <a:solidFill>
          <a:srgbClr val="F6E6C4"/>
        </a:solidFill>
      </dgm:spPr>
      <dgm:t>
        <a:bodyPr anchor="t"/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Integrated Resource Planning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─ IRP not conducted in states. Only Bihar has regulatory mandate which is not exercised.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─ States have been notifying Resource Adequacy regulations (Madhya Pradesh, Meghalaya), drafts in Punjab, Maharashtra, Arunachal Pradesh</a:t>
          </a:r>
        </a:p>
      </dgm:t>
    </dgm:pt>
    <dgm:pt modelId="{7324E15D-44E2-4943-9A0E-DAAA4C8215D5}" type="parTrans" cxnId="{9A132949-B486-4DFC-8776-4CCF8A5917AD}">
      <dgm:prSet/>
      <dgm:spPr/>
      <dgm:t>
        <a:bodyPr/>
        <a:lstStyle/>
        <a:p>
          <a:endParaRPr lang="en-US"/>
        </a:p>
      </dgm:t>
    </dgm:pt>
    <dgm:pt modelId="{26DC5B4C-4724-4C74-AFB4-BD8908330067}" type="sibTrans" cxnId="{9A132949-B486-4DFC-8776-4CCF8A5917AD}">
      <dgm:prSet/>
      <dgm:spPr/>
      <dgm:t>
        <a:bodyPr/>
        <a:lstStyle/>
        <a:p>
          <a:endParaRPr lang="en-US"/>
        </a:p>
      </dgm:t>
    </dgm:pt>
    <dgm:pt modelId="{BCEA417C-AFF4-4D68-A29D-D8F8CBFB40EF}">
      <dgm:prSet phldrT="[Text]" custT="1"/>
      <dgm:spPr>
        <a:solidFill>
          <a:srgbClr val="F6E6C4"/>
        </a:solidFill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U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Only four of ten states published quarterly reports on Standards of Performance (SoP) in the year FY24</a:t>
          </a:r>
          <a:endParaRPr lang="en-IN" sz="16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42FF613-09B6-4BB5-A151-65BFE45AFC26}" type="parTrans" cxnId="{2A53B79F-2DB5-468D-9585-2FD4B4E50A72}">
      <dgm:prSet/>
      <dgm:spPr/>
      <dgm:t>
        <a:bodyPr/>
        <a:lstStyle/>
        <a:p>
          <a:endParaRPr lang="en-US"/>
        </a:p>
      </dgm:t>
    </dgm:pt>
    <dgm:pt modelId="{07ED1250-45F4-4A37-9B20-82C2C455BDC7}" type="sibTrans" cxnId="{2A53B79F-2DB5-468D-9585-2FD4B4E50A72}">
      <dgm:prSet/>
      <dgm:spPr/>
      <dgm:t>
        <a:bodyPr/>
        <a:lstStyle/>
        <a:p>
          <a:endParaRPr lang="en-US"/>
        </a:p>
      </dgm:t>
    </dgm:pt>
    <dgm:pt modelId="{AB16F77A-E1A5-4B50-874B-41C2E8F8FB48}">
      <dgm:prSet phldrT="[Text]" custT="1"/>
      <dgm:spPr>
        <a:solidFill>
          <a:srgbClr val="F6E6C4"/>
        </a:solidFill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IN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 SoP reports for years in 5 states</a:t>
          </a:r>
        </a:p>
      </dgm:t>
    </dgm:pt>
    <dgm:pt modelId="{0182430E-3CAC-4808-85DF-814138B0A00F}" type="parTrans" cxnId="{EF541535-F9C8-4073-B87D-3C406453B7D1}">
      <dgm:prSet/>
      <dgm:spPr/>
      <dgm:t>
        <a:bodyPr/>
        <a:lstStyle/>
        <a:p>
          <a:endParaRPr lang="en-US"/>
        </a:p>
      </dgm:t>
    </dgm:pt>
    <dgm:pt modelId="{F28F16CC-6C72-4501-BDEC-BCA798453C09}" type="sibTrans" cxnId="{EF541535-F9C8-4073-B87D-3C406453B7D1}">
      <dgm:prSet/>
      <dgm:spPr/>
      <dgm:t>
        <a:bodyPr/>
        <a:lstStyle/>
        <a:p>
          <a:endParaRPr lang="en-US"/>
        </a:p>
      </dgm:t>
    </dgm:pt>
    <dgm:pt modelId="{6C4BBA98-CEA7-46A9-B301-DF921B12C04D}">
      <dgm:prSet phldrT="[Text]" custT="1"/>
      <dgm:spPr>
        <a:solidFill>
          <a:srgbClr val="F6E6C4"/>
        </a:solidFill>
      </dgm:spPr>
      <dgm:t>
        <a:bodyPr/>
        <a:lstStyle/>
        <a:p>
          <a:pPr>
            <a:buFont typeface="Lato" panose="020F0502020204030203" pitchFamily="34" charset="0"/>
            <a:buChar char="—"/>
          </a:pPr>
          <a:r>
            <a:rPr lang="en-U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Regulatory oversight has been limited. </a:t>
          </a:r>
          <a:endParaRPr lang="en-IN" sz="16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5406F8-BC41-4F2A-AA67-1FA87914FFBC}" type="parTrans" cxnId="{C0C6DC25-B0EF-494D-A0FD-94EDA21E6DE4}">
      <dgm:prSet/>
      <dgm:spPr/>
      <dgm:t>
        <a:bodyPr/>
        <a:lstStyle/>
        <a:p>
          <a:endParaRPr lang="en-US"/>
        </a:p>
      </dgm:t>
    </dgm:pt>
    <dgm:pt modelId="{7E1C3F50-6221-4EA2-9B11-A1EEF764DF0D}" type="sibTrans" cxnId="{C0C6DC25-B0EF-494D-A0FD-94EDA21E6DE4}">
      <dgm:prSet/>
      <dgm:spPr/>
      <dgm:t>
        <a:bodyPr/>
        <a:lstStyle/>
        <a:p>
          <a:endParaRPr lang="en-US"/>
        </a:p>
      </dgm:t>
    </dgm:pt>
    <dgm:pt modelId="{13F2D846-53A2-4895-9DF7-C997D3D41CB0}" type="pres">
      <dgm:prSet presAssocID="{BAA77B18-B50F-48BA-B994-515AEBC045BE}" presName="diagram" presStyleCnt="0">
        <dgm:presLayoutVars>
          <dgm:dir/>
          <dgm:resizeHandles val="exact"/>
        </dgm:presLayoutVars>
      </dgm:prSet>
      <dgm:spPr/>
    </dgm:pt>
    <dgm:pt modelId="{F9B61516-47DF-47CA-A39D-B80D2D70DEDB}" type="pres">
      <dgm:prSet presAssocID="{6652824A-35CF-45DD-870B-88AB92D85D12}" presName="node" presStyleLbl="node1" presStyleIdx="0" presStyleCnt="5" custScaleY="119706">
        <dgm:presLayoutVars>
          <dgm:bulletEnabled val="1"/>
        </dgm:presLayoutVars>
      </dgm:prSet>
      <dgm:spPr/>
    </dgm:pt>
    <dgm:pt modelId="{F8D059E0-FD69-4847-9B37-EC38EF45D31D}" type="pres">
      <dgm:prSet presAssocID="{6842CFE6-D027-48F7-B284-6065691E3980}" presName="sibTrans" presStyleCnt="0"/>
      <dgm:spPr/>
    </dgm:pt>
    <dgm:pt modelId="{7B9E8EC6-09DE-49D0-B767-41E2FBA178DF}" type="pres">
      <dgm:prSet presAssocID="{26FD2803-1708-453A-BEE8-C26CA963A2B6}" presName="node" presStyleLbl="node1" presStyleIdx="1" presStyleCnt="5" custScaleY="119706">
        <dgm:presLayoutVars>
          <dgm:bulletEnabled val="1"/>
        </dgm:presLayoutVars>
      </dgm:prSet>
      <dgm:spPr/>
    </dgm:pt>
    <dgm:pt modelId="{BF06874F-A03B-4B14-B836-14EB2E4A943F}" type="pres">
      <dgm:prSet presAssocID="{2EC09274-C5B1-4D6C-BB5E-080E19706A33}" presName="sibTrans" presStyleCnt="0"/>
      <dgm:spPr/>
    </dgm:pt>
    <dgm:pt modelId="{83A8C2DB-E206-41EB-ADAB-9B40EFCFB121}" type="pres">
      <dgm:prSet presAssocID="{F6B30862-6E73-4841-AB36-B310029C2172}" presName="node" presStyleLbl="node1" presStyleIdx="2" presStyleCnt="5" custScaleX="105250" custScaleY="119706" custLinFactNeighborX="21" custLinFactNeighborY="677">
        <dgm:presLayoutVars>
          <dgm:bulletEnabled val="1"/>
        </dgm:presLayoutVars>
      </dgm:prSet>
      <dgm:spPr/>
    </dgm:pt>
    <dgm:pt modelId="{83F4A906-FCF2-402B-A82A-DFBDAC6DD94E}" type="pres">
      <dgm:prSet presAssocID="{0FA1B138-720C-4102-B9E2-5B9FA4E5727A}" presName="sibTrans" presStyleCnt="0"/>
      <dgm:spPr/>
    </dgm:pt>
    <dgm:pt modelId="{1715082F-6597-4D97-B05B-6E1D250E0348}" type="pres">
      <dgm:prSet presAssocID="{51F99E87-D648-4702-8762-21CF8768FB27}" presName="node" presStyleLbl="node1" presStyleIdx="3" presStyleCnt="5" custScaleX="144154" custLinFactNeighborX="1542" custLinFactNeighborY="7601">
        <dgm:presLayoutVars>
          <dgm:bulletEnabled val="1"/>
        </dgm:presLayoutVars>
      </dgm:prSet>
      <dgm:spPr/>
    </dgm:pt>
    <dgm:pt modelId="{5C4AD1D1-B9A2-472F-8831-3198D74859E4}" type="pres">
      <dgm:prSet presAssocID="{26DC5B4C-4724-4C74-AFB4-BD8908330067}" presName="sibTrans" presStyleCnt="0"/>
      <dgm:spPr/>
    </dgm:pt>
    <dgm:pt modelId="{1AAF11D4-4EAC-46ED-9FF0-75F43CAE9D98}" type="pres">
      <dgm:prSet presAssocID="{DD48BC37-E9C4-4D80-9020-91C59AB775FF}" presName="node" presStyleLbl="node1" presStyleIdx="4" presStyleCnt="5" custScaleX="152989" custLinFactNeighborX="-568" custLinFactNeighborY="13729">
        <dgm:presLayoutVars>
          <dgm:bulletEnabled val="1"/>
        </dgm:presLayoutVars>
      </dgm:prSet>
      <dgm:spPr/>
    </dgm:pt>
  </dgm:ptLst>
  <dgm:cxnLst>
    <dgm:cxn modelId="{E2FC730E-15DB-4B3D-9788-E5B7DD33B603}" type="presOf" srcId="{26FD2803-1708-453A-BEE8-C26CA963A2B6}" destId="{7B9E8EC6-09DE-49D0-B767-41E2FBA178DF}" srcOrd="0" destOrd="0" presId="urn:microsoft.com/office/officeart/2005/8/layout/default"/>
    <dgm:cxn modelId="{9E854315-A97A-4B07-AAB7-FD6699189897}" srcId="{26FD2803-1708-453A-BEE8-C26CA963A2B6}" destId="{94B53964-DA07-42BB-8B6F-3393416C093E}" srcOrd="1" destOrd="0" parTransId="{B50914E2-3A02-45C1-B9D9-D678CA9F16DD}" sibTransId="{A9C0AEDE-E045-4BAD-93A2-299AC35C75B1}"/>
    <dgm:cxn modelId="{3960671A-434B-4224-B94B-060E6FCF179D}" srcId="{BAA77B18-B50F-48BA-B994-515AEBC045BE}" destId="{F6B30862-6E73-4841-AB36-B310029C2172}" srcOrd="2" destOrd="0" parTransId="{D8640608-C5FE-4986-8641-5B80DB16757A}" sibTransId="{0FA1B138-720C-4102-B9E2-5B9FA4E5727A}"/>
    <dgm:cxn modelId="{93B9F41B-7550-40E5-9DD7-83F89214607E}" srcId="{DD48BC37-E9C4-4D80-9020-91C59AB775FF}" destId="{6C3C6F00-19DB-4486-97E4-67817E9C4C91}" srcOrd="1" destOrd="0" parTransId="{7AD51E5F-7F40-40ED-BEC4-CC5961613CD2}" sibTransId="{7B9B3F10-ECB5-4341-93FD-16A8A6323062}"/>
    <dgm:cxn modelId="{00CA3220-42D6-42B0-8878-28FB4FC3879D}" type="presOf" srcId="{8FAA56DE-A6A4-4C1E-BA59-53EC94C9F85C}" destId="{7B9E8EC6-09DE-49D0-B767-41E2FBA178DF}" srcOrd="0" destOrd="1" presId="urn:microsoft.com/office/officeart/2005/8/layout/default"/>
    <dgm:cxn modelId="{8B4F8121-3348-452C-BDBB-60B777A146D9}" type="presOf" srcId="{DD48BC37-E9C4-4D80-9020-91C59AB775FF}" destId="{1AAF11D4-4EAC-46ED-9FF0-75F43CAE9D98}" srcOrd="0" destOrd="0" presId="urn:microsoft.com/office/officeart/2005/8/layout/default"/>
    <dgm:cxn modelId="{C0C6DC25-B0EF-494D-A0FD-94EDA21E6DE4}" srcId="{F6B30862-6E73-4841-AB36-B310029C2172}" destId="{6C4BBA98-CEA7-46A9-B301-DF921B12C04D}" srcOrd="2" destOrd="0" parTransId="{D35406F8-BC41-4F2A-AA67-1FA87914FFBC}" sibTransId="{7E1C3F50-6221-4EA2-9B11-A1EEF764DF0D}"/>
    <dgm:cxn modelId="{C539E729-3B71-489D-92A3-2D08A3776A27}" type="presOf" srcId="{6652824A-35CF-45DD-870B-88AB92D85D12}" destId="{F9B61516-47DF-47CA-A39D-B80D2D70DEDB}" srcOrd="0" destOrd="0" presId="urn:microsoft.com/office/officeart/2005/8/layout/default"/>
    <dgm:cxn modelId="{6390B82C-025A-4684-B3B9-C7CA677E341A}" type="presOf" srcId="{94B53964-DA07-42BB-8B6F-3393416C093E}" destId="{7B9E8EC6-09DE-49D0-B767-41E2FBA178DF}" srcOrd="0" destOrd="2" presId="urn:microsoft.com/office/officeart/2005/8/layout/default"/>
    <dgm:cxn modelId="{4F0A522D-7BED-4CDD-A621-B5CCF78CDA2F}" srcId="{BAA77B18-B50F-48BA-B994-515AEBC045BE}" destId="{26FD2803-1708-453A-BEE8-C26CA963A2B6}" srcOrd="1" destOrd="0" parTransId="{21EC0726-A29E-4FEC-BF9F-38626EF5DDA9}" sibTransId="{2EC09274-C5B1-4D6C-BB5E-080E19706A33}"/>
    <dgm:cxn modelId="{EF541535-F9C8-4073-B87D-3C406453B7D1}" srcId="{F6B30862-6E73-4841-AB36-B310029C2172}" destId="{AB16F77A-E1A5-4B50-874B-41C2E8F8FB48}" srcOrd="1" destOrd="0" parTransId="{0182430E-3CAC-4808-85DF-814138B0A00F}" sibTransId="{F28F16CC-6C72-4501-BDEC-BCA798453C09}"/>
    <dgm:cxn modelId="{A2862F64-9EC9-431B-A759-4CE18B15A85D}" type="presOf" srcId="{6C3C6F00-19DB-4486-97E4-67817E9C4C91}" destId="{1AAF11D4-4EAC-46ED-9FF0-75F43CAE9D98}" srcOrd="0" destOrd="2" presId="urn:microsoft.com/office/officeart/2005/8/layout/default"/>
    <dgm:cxn modelId="{9A132949-B486-4DFC-8776-4CCF8A5917AD}" srcId="{BAA77B18-B50F-48BA-B994-515AEBC045BE}" destId="{51F99E87-D648-4702-8762-21CF8768FB27}" srcOrd="3" destOrd="0" parTransId="{7324E15D-44E2-4943-9A0E-DAAA4C8215D5}" sibTransId="{26DC5B4C-4724-4C74-AFB4-BD8908330067}"/>
    <dgm:cxn modelId="{D1AA8871-090C-4DEB-A9B6-F606A22C109F}" type="presOf" srcId="{6C4BBA98-CEA7-46A9-B301-DF921B12C04D}" destId="{83A8C2DB-E206-41EB-ADAB-9B40EFCFB121}" srcOrd="0" destOrd="3" presId="urn:microsoft.com/office/officeart/2005/8/layout/default"/>
    <dgm:cxn modelId="{B5DF5872-9B65-4750-B61B-18CA517A9CEB}" srcId="{6652824A-35CF-45DD-870B-88AB92D85D12}" destId="{AACF197A-4574-4E38-8AC7-97BD2C5AF666}" srcOrd="0" destOrd="0" parTransId="{1F5B773F-3746-44E5-965F-194F7D30ECD7}" sibTransId="{F5A2A586-FF31-45A8-A2B3-37D8B876B52A}"/>
    <dgm:cxn modelId="{9A4EAC89-175B-48E0-904D-645C1E10840F}" type="presOf" srcId="{AACF197A-4574-4E38-8AC7-97BD2C5AF666}" destId="{F9B61516-47DF-47CA-A39D-B80D2D70DEDB}" srcOrd="0" destOrd="1" presId="urn:microsoft.com/office/officeart/2005/8/layout/default"/>
    <dgm:cxn modelId="{104E2C8D-AC7A-44F1-9CF3-7B615B7A1B09}" type="presOf" srcId="{0C404B1D-306A-466D-B065-E4D02F0B0A98}" destId="{F9B61516-47DF-47CA-A39D-B80D2D70DEDB}" srcOrd="0" destOrd="2" presId="urn:microsoft.com/office/officeart/2005/8/layout/default"/>
    <dgm:cxn modelId="{93F5DE8E-D032-4BC3-9F44-302AB9D8F966}" srcId="{BAA77B18-B50F-48BA-B994-515AEBC045BE}" destId="{DD48BC37-E9C4-4D80-9020-91C59AB775FF}" srcOrd="4" destOrd="0" parTransId="{4AC5CFB4-52E9-48E4-AFAA-FE76CB4D076E}" sibTransId="{212BB5D2-0A58-4944-83A9-27411FDDD75E}"/>
    <dgm:cxn modelId="{F7913E9A-5E3B-4009-9D76-D3DBCA8B27FD}" type="presOf" srcId="{BAA77B18-B50F-48BA-B994-515AEBC045BE}" destId="{13F2D846-53A2-4895-9DF7-C997D3D41CB0}" srcOrd="0" destOrd="0" presId="urn:microsoft.com/office/officeart/2005/8/layout/default"/>
    <dgm:cxn modelId="{2A53B79F-2DB5-468D-9585-2FD4B4E50A72}" srcId="{F6B30862-6E73-4841-AB36-B310029C2172}" destId="{BCEA417C-AFF4-4D68-A29D-D8F8CBFB40EF}" srcOrd="0" destOrd="0" parTransId="{C42FF613-09B6-4BB5-A151-65BFE45AFC26}" sibTransId="{07ED1250-45F4-4A37-9B20-82C2C455BDC7}"/>
    <dgm:cxn modelId="{A8063CA4-D8A0-44D8-87A8-C64B3A649E3C}" type="presOf" srcId="{F6B30862-6E73-4841-AB36-B310029C2172}" destId="{83A8C2DB-E206-41EB-ADAB-9B40EFCFB121}" srcOrd="0" destOrd="0" presId="urn:microsoft.com/office/officeart/2005/8/layout/default"/>
    <dgm:cxn modelId="{7B7B69B0-5F1A-445D-B8ED-69F8EA8AE248}" type="presOf" srcId="{26E2EFB3-3ED3-43B3-ADA9-61EAA75C65AE}" destId="{1AAF11D4-4EAC-46ED-9FF0-75F43CAE9D98}" srcOrd="0" destOrd="3" presId="urn:microsoft.com/office/officeart/2005/8/layout/default"/>
    <dgm:cxn modelId="{58ACF6B1-7FA8-455F-82A4-A009B72E6BF4}" type="presOf" srcId="{AB16F77A-E1A5-4B50-874B-41C2E8F8FB48}" destId="{83A8C2DB-E206-41EB-ADAB-9B40EFCFB121}" srcOrd="0" destOrd="2" presId="urn:microsoft.com/office/officeart/2005/8/layout/default"/>
    <dgm:cxn modelId="{1E92C6B5-2AB7-43C0-BA6F-0744883C4105}" type="presOf" srcId="{51F99E87-D648-4702-8762-21CF8768FB27}" destId="{1715082F-6597-4D97-B05B-6E1D250E0348}" srcOrd="0" destOrd="0" presId="urn:microsoft.com/office/officeart/2005/8/layout/default"/>
    <dgm:cxn modelId="{1F9D36BF-615F-4731-81E8-91CE2C260FAA}" srcId="{DD48BC37-E9C4-4D80-9020-91C59AB775FF}" destId="{26E2EFB3-3ED3-43B3-ADA9-61EAA75C65AE}" srcOrd="2" destOrd="0" parTransId="{C488EAA3-B545-4CE4-8DDE-9535FED8C6D9}" sibTransId="{654BFEA0-DCE3-41D4-8175-3EF644EA612B}"/>
    <dgm:cxn modelId="{6B9C6BC6-0F24-42C8-A6E6-C9E7957BDDD6}" type="presOf" srcId="{BCEA417C-AFF4-4D68-A29D-D8F8CBFB40EF}" destId="{83A8C2DB-E206-41EB-ADAB-9B40EFCFB121}" srcOrd="0" destOrd="1" presId="urn:microsoft.com/office/officeart/2005/8/layout/default"/>
    <dgm:cxn modelId="{0D9659CE-5715-4289-B8BE-E7C5DF7F0EA6}" type="presOf" srcId="{10832B0C-5131-4943-B1F2-62FDC5C6F25A}" destId="{1AAF11D4-4EAC-46ED-9FF0-75F43CAE9D98}" srcOrd="0" destOrd="1" presId="urn:microsoft.com/office/officeart/2005/8/layout/default"/>
    <dgm:cxn modelId="{BA3FD0D0-C7D1-492D-BFBC-2CD7C647F819}" srcId="{6652824A-35CF-45DD-870B-88AB92D85D12}" destId="{0C404B1D-306A-466D-B065-E4D02F0B0A98}" srcOrd="1" destOrd="0" parTransId="{5E565F6F-99DD-4678-BA29-25CE0E56630B}" sibTransId="{B54C5F64-A217-4333-A289-6DF69C06F9E1}"/>
    <dgm:cxn modelId="{EFA04DDE-C51A-4AD1-9E20-7B028B0D9F8E}" srcId="{BAA77B18-B50F-48BA-B994-515AEBC045BE}" destId="{6652824A-35CF-45DD-870B-88AB92D85D12}" srcOrd="0" destOrd="0" parTransId="{643CCB7A-2E28-4E1F-B991-D78A0EC40DD9}" sibTransId="{6842CFE6-D027-48F7-B284-6065691E3980}"/>
    <dgm:cxn modelId="{DA77F8EA-48F6-45C2-948D-79AED2CC0E60}" srcId="{26FD2803-1708-453A-BEE8-C26CA963A2B6}" destId="{8FAA56DE-A6A4-4C1E-BA59-53EC94C9F85C}" srcOrd="0" destOrd="0" parTransId="{F0C15576-080E-429F-80CE-9383FE14D0DD}" sibTransId="{8333B79C-E685-4824-8EA8-378C5D2F2A33}"/>
    <dgm:cxn modelId="{A8D34FEF-1983-485D-91A9-60515FDE05E7}" srcId="{DD48BC37-E9C4-4D80-9020-91C59AB775FF}" destId="{10832B0C-5131-4943-B1F2-62FDC5C6F25A}" srcOrd="0" destOrd="0" parTransId="{E14715CD-1B2E-48FD-8565-338F9A2D0591}" sibTransId="{1DFB0907-0166-40B6-A0FB-B7CF7FDD2652}"/>
    <dgm:cxn modelId="{9831D080-459E-4AD3-AB63-9496DE19A768}" type="presParOf" srcId="{13F2D846-53A2-4895-9DF7-C997D3D41CB0}" destId="{F9B61516-47DF-47CA-A39D-B80D2D70DEDB}" srcOrd="0" destOrd="0" presId="urn:microsoft.com/office/officeart/2005/8/layout/default"/>
    <dgm:cxn modelId="{C47CF2D8-E025-42FA-96FE-3D6383E9BA91}" type="presParOf" srcId="{13F2D846-53A2-4895-9DF7-C997D3D41CB0}" destId="{F8D059E0-FD69-4847-9B37-EC38EF45D31D}" srcOrd="1" destOrd="0" presId="urn:microsoft.com/office/officeart/2005/8/layout/default"/>
    <dgm:cxn modelId="{E846B88D-B33C-4CE0-8144-AFFA05BB0E0D}" type="presParOf" srcId="{13F2D846-53A2-4895-9DF7-C997D3D41CB0}" destId="{7B9E8EC6-09DE-49D0-B767-41E2FBA178DF}" srcOrd="2" destOrd="0" presId="urn:microsoft.com/office/officeart/2005/8/layout/default"/>
    <dgm:cxn modelId="{BB9426FC-9459-43B4-9D42-1874A73515D8}" type="presParOf" srcId="{13F2D846-53A2-4895-9DF7-C997D3D41CB0}" destId="{BF06874F-A03B-4B14-B836-14EB2E4A943F}" srcOrd="3" destOrd="0" presId="urn:microsoft.com/office/officeart/2005/8/layout/default"/>
    <dgm:cxn modelId="{25FF804A-6E5E-4927-848E-F1B25874146F}" type="presParOf" srcId="{13F2D846-53A2-4895-9DF7-C997D3D41CB0}" destId="{83A8C2DB-E206-41EB-ADAB-9B40EFCFB121}" srcOrd="4" destOrd="0" presId="urn:microsoft.com/office/officeart/2005/8/layout/default"/>
    <dgm:cxn modelId="{018338EA-29A6-4C02-BC59-E30CE0B79709}" type="presParOf" srcId="{13F2D846-53A2-4895-9DF7-C997D3D41CB0}" destId="{83F4A906-FCF2-402B-A82A-DFBDAC6DD94E}" srcOrd="5" destOrd="0" presId="urn:microsoft.com/office/officeart/2005/8/layout/default"/>
    <dgm:cxn modelId="{AAE3DC91-9AB2-4FB5-8C9D-05471E7627BB}" type="presParOf" srcId="{13F2D846-53A2-4895-9DF7-C997D3D41CB0}" destId="{1715082F-6597-4D97-B05B-6E1D250E0348}" srcOrd="6" destOrd="0" presId="urn:microsoft.com/office/officeart/2005/8/layout/default"/>
    <dgm:cxn modelId="{CCF03537-EE58-4D52-AFD7-1E53A738D214}" type="presParOf" srcId="{13F2D846-53A2-4895-9DF7-C997D3D41CB0}" destId="{5C4AD1D1-B9A2-472F-8831-3198D74859E4}" srcOrd="7" destOrd="0" presId="urn:microsoft.com/office/officeart/2005/8/layout/default"/>
    <dgm:cxn modelId="{D6AA2610-FB52-4DDE-9323-4BC40B69BAD6}" type="presParOf" srcId="{13F2D846-53A2-4895-9DF7-C997D3D41CB0}" destId="{1AAF11D4-4EAC-46ED-9FF0-75F43CAE9D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7175-3303-47B8-80CD-019C22AA5B24}">
      <dsp:nvSpPr>
        <dsp:cNvPr id="0" name=""/>
        <dsp:cNvSpPr/>
      </dsp:nvSpPr>
      <dsp:spPr>
        <a:xfrm>
          <a:off x="0" y="220465"/>
          <a:ext cx="12068070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616" tIns="437388" rIns="9366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Resource Adequacy (Rules, Guidelines, Regulations)</a:t>
          </a:r>
          <a:endParaRPr lang="en-US" sz="1600" kern="1200" dirty="0">
            <a:ln>
              <a:noFill/>
            </a:ln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Renewable Energy Purchase and Storage Purchase Obligations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Rollout of RDSS scheme </a:t>
          </a:r>
          <a:r>
            <a:rPr lang="en-US" sz="1600" kern="1200" dirty="0">
              <a:ln>
                <a:noFill/>
              </a:ln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 smart metering, network investments</a:t>
          </a:r>
          <a:endParaRPr lang="en-US" sz="1600" kern="1200" dirty="0">
            <a:ln>
              <a:noFill/>
            </a:ln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220465"/>
        <a:ext cx="12068070" cy="1289925"/>
      </dsp:txXfrm>
    </dsp:sp>
    <dsp:sp modelId="{5AA7FB5A-F99D-449F-A0BD-F4A9E8F61774}">
      <dsp:nvSpPr>
        <dsp:cNvPr id="0" name=""/>
        <dsp:cNvSpPr/>
      </dsp:nvSpPr>
      <dsp:spPr>
        <a:xfrm>
          <a:off x="603403" y="10989"/>
          <a:ext cx="8447649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01" tIns="0" rIns="3193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Planning and Investments</a:t>
          </a:r>
          <a:endParaRPr lang="en-US" sz="1600" kern="12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3665" y="41251"/>
        <a:ext cx="8387125" cy="559396"/>
      </dsp:txXfrm>
    </dsp:sp>
    <dsp:sp modelId="{642CC6F4-9CC6-438D-A29A-1847E472232A}">
      <dsp:nvSpPr>
        <dsp:cNvPr id="0" name=""/>
        <dsp:cNvSpPr/>
      </dsp:nvSpPr>
      <dsp:spPr>
        <a:xfrm>
          <a:off x="0" y="1711361"/>
          <a:ext cx="12068070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616" tIns="437388" rIns="9366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Late Payment Surcharge Rules </a:t>
          </a: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</a:t>
          </a: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strict penal provisions for non-compliance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regarding ToD tariff design in Rights of Consumer Rules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for recovery of revenue via fuel surcharge 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Additional prudential norms for borrowing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1711361"/>
        <a:ext cx="12068070" cy="1554525"/>
      </dsp:txXfrm>
    </dsp:sp>
    <dsp:sp modelId="{6FE151E3-F8BC-4625-88EC-B1F338C245FE}">
      <dsp:nvSpPr>
        <dsp:cNvPr id="0" name=""/>
        <dsp:cNvSpPr/>
      </dsp:nvSpPr>
      <dsp:spPr>
        <a:xfrm>
          <a:off x="603403" y="1547169"/>
          <a:ext cx="8447649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01" tIns="0" rIns="3193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Financial viability and economic optimisation of the power sector value chain</a:t>
          </a:r>
          <a:endParaRPr lang="en-US" sz="1600" kern="12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3665" y="1577431"/>
        <a:ext cx="8387125" cy="559396"/>
      </dsp:txXfrm>
    </dsp:sp>
    <dsp:sp modelId="{89A60053-5D55-4ABC-8C07-6DC39B57094D}">
      <dsp:nvSpPr>
        <dsp:cNvPr id="0" name=""/>
        <dsp:cNvSpPr/>
      </dsp:nvSpPr>
      <dsp:spPr>
        <a:xfrm>
          <a:off x="0" y="3583797"/>
          <a:ext cx="12068070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616" tIns="437388" rIns="93661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Green Open Access Rules and adoption by SERCs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Suryoday/Surya Ghar Yojana providing capex grants for RTPV installations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Enabling provisions for net metering, group net metering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Shift of agricultural demand to day time in multiple states and at the national level 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3583797"/>
        <a:ext cx="12068070" cy="1554525"/>
      </dsp:txXfrm>
    </dsp:sp>
    <dsp:sp modelId="{1696CD4A-0DF0-4C9E-AEF2-685DE463CA89}">
      <dsp:nvSpPr>
        <dsp:cNvPr id="0" name=""/>
        <dsp:cNvSpPr/>
      </dsp:nvSpPr>
      <dsp:spPr>
        <a:xfrm>
          <a:off x="603403" y="3405397"/>
          <a:ext cx="8447649" cy="6199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01" tIns="0" rIns="3193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Provision of reliable, affordable competitive power supply to consumers</a:t>
          </a:r>
          <a:endParaRPr lang="en-US" sz="1600" kern="1200" dirty="0">
            <a:solidFill>
              <a:srgbClr val="00367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3665" y="3435659"/>
        <a:ext cx="8387125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4DE1F-2838-48D9-894F-90B931C53FBB}">
      <dsp:nvSpPr>
        <dsp:cNvPr id="0" name=""/>
        <dsp:cNvSpPr/>
      </dsp:nvSpPr>
      <dsp:spPr>
        <a:xfrm>
          <a:off x="0" y="0"/>
          <a:ext cx="4147351" cy="4890168"/>
        </a:xfrm>
        <a:prstGeom prst="roundRect">
          <a:avLst>
            <a:gd name="adj" fmla="val 10000"/>
          </a:avLst>
        </a:prstGeom>
        <a:solidFill>
          <a:srgbClr val="F6E6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Provisions universally adopted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b="1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0"/>
        <a:ext cx="4147351" cy="1467050"/>
      </dsp:txXfrm>
    </dsp:sp>
    <dsp:sp modelId="{0498EC0B-E938-43D5-BC8C-4E31AF7D8459}">
      <dsp:nvSpPr>
        <dsp:cNvPr id="0" name=""/>
        <dsp:cNvSpPr/>
      </dsp:nvSpPr>
      <dsp:spPr>
        <a:xfrm>
          <a:off x="414735" y="1060005"/>
          <a:ext cx="3317880" cy="56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100 kW minimum eligibility</a:t>
          </a:r>
        </a:p>
      </dsp:txBody>
      <dsp:txXfrm>
        <a:off x="431304" y="1076574"/>
        <a:ext cx="3284742" cy="532586"/>
      </dsp:txXfrm>
    </dsp:sp>
    <dsp:sp modelId="{0C19E213-75CC-44E6-8BCE-7E14C7992397}">
      <dsp:nvSpPr>
        <dsp:cNvPr id="0" name=""/>
        <dsp:cNvSpPr/>
      </dsp:nvSpPr>
      <dsp:spPr>
        <a:xfrm>
          <a:off x="385139" y="1809633"/>
          <a:ext cx="3317880" cy="56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 load limit on captive</a:t>
          </a:r>
        </a:p>
      </dsp:txBody>
      <dsp:txXfrm>
        <a:off x="401708" y="1826202"/>
        <a:ext cx="3284742" cy="532586"/>
      </dsp:txXfrm>
    </dsp:sp>
    <dsp:sp modelId="{A095201A-910E-4E23-AFC7-BCB03A6A3C80}">
      <dsp:nvSpPr>
        <dsp:cNvPr id="0" name=""/>
        <dsp:cNvSpPr/>
      </dsp:nvSpPr>
      <dsp:spPr>
        <a:xfrm>
          <a:off x="414735" y="2560234"/>
          <a:ext cx="3317880" cy="56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Nodal Agency: STU for LTOA and MTOA; SLDC for STOA</a:t>
          </a:r>
        </a:p>
      </dsp:txBody>
      <dsp:txXfrm>
        <a:off x="431304" y="2576803"/>
        <a:ext cx="3284742" cy="532586"/>
      </dsp:txXfrm>
    </dsp:sp>
    <dsp:sp modelId="{0AE7D522-B8D4-474D-BA4B-8B021D7BD219}">
      <dsp:nvSpPr>
        <dsp:cNvPr id="0" name=""/>
        <dsp:cNvSpPr/>
      </dsp:nvSpPr>
      <dsp:spPr>
        <a:xfrm>
          <a:off x="404880" y="3222264"/>
          <a:ext cx="3317880" cy="56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Definition of “green energy” </a:t>
          </a:r>
        </a:p>
      </dsp:txBody>
      <dsp:txXfrm>
        <a:off x="421449" y="3238833"/>
        <a:ext cx="3284742" cy="532586"/>
      </dsp:txXfrm>
    </dsp:sp>
    <dsp:sp modelId="{BE98225D-51AC-4015-A91E-FDC76832D7B1}">
      <dsp:nvSpPr>
        <dsp:cNvPr id="0" name=""/>
        <dsp:cNvSpPr/>
      </dsp:nvSpPr>
      <dsp:spPr>
        <a:xfrm>
          <a:off x="394993" y="3952578"/>
          <a:ext cx="3317880" cy="565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Centralised processing of applications</a:t>
          </a:r>
        </a:p>
      </dsp:txBody>
      <dsp:txXfrm>
        <a:off x="411562" y="3969147"/>
        <a:ext cx="3284742" cy="53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931BC-92BD-4ADE-8AD8-16FAE26833EA}">
      <dsp:nvSpPr>
        <dsp:cNvPr id="0" name=""/>
        <dsp:cNvSpPr/>
      </dsp:nvSpPr>
      <dsp:spPr>
        <a:xfrm>
          <a:off x="2550153" y="2032649"/>
          <a:ext cx="1565232" cy="1565232"/>
        </a:xfrm>
        <a:prstGeom prst="ellipse">
          <a:avLst/>
        </a:prstGeom>
        <a:solidFill>
          <a:srgbClr val="F6E6C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Variations in provisions</a:t>
          </a:r>
        </a:p>
      </dsp:txBody>
      <dsp:txXfrm>
        <a:off x="2779376" y="2261872"/>
        <a:ext cx="1106786" cy="1106786"/>
      </dsp:txXfrm>
    </dsp:sp>
    <dsp:sp modelId="{8E06303B-6942-4400-BD38-5F4DBB2D7119}">
      <dsp:nvSpPr>
        <dsp:cNvPr id="0" name=""/>
        <dsp:cNvSpPr/>
      </dsp:nvSpPr>
      <dsp:spPr>
        <a:xfrm rot="16200000">
          <a:off x="3072553" y="1751504"/>
          <a:ext cx="520431" cy="41857"/>
        </a:xfrm>
        <a:custGeom>
          <a:avLst/>
          <a:gdLst/>
          <a:ahLst/>
          <a:cxnLst/>
          <a:rect l="0" t="0" r="0" b="0"/>
          <a:pathLst>
            <a:path>
              <a:moveTo>
                <a:pt x="0" y="20928"/>
              </a:moveTo>
              <a:lnTo>
                <a:pt x="520431" y="20928"/>
              </a:lnTo>
            </a:path>
          </a:pathLst>
        </a:custGeom>
        <a:noFill/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19758" y="1759422"/>
        <a:ext cx="26021" cy="26021"/>
      </dsp:txXfrm>
    </dsp:sp>
    <dsp:sp modelId="{6657193F-2C9C-4ADF-91D0-3B3067EA845B}">
      <dsp:nvSpPr>
        <dsp:cNvPr id="0" name=""/>
        <dsp:cNvSpPr/>
      </dsp:nvSpPr>
      <dsp:spPr>
        <a:xfrm>
          <a:off x="2417671" y="44405"/>
          <a:ext cx="1830195" cy="146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Banking applicability</a:t>
          </a:r>
        </a:p>
      </dsp:txBody>
      <dsp:txXfrm>
        <a:off x="2685697" y="259361"/>
        <a:ext cx="1294143" cy="1037900"/>
      </dsp:txXfrm>
    </dsp:sp>
    <dsp:sp modelId="{B30C9531-89FC-4DDF-A0AA-482EC3336515}">
      <dsp:nvSpPr>
        <dsp:cNvPr id="0" name=""/>
        <dsp:cNvSpPr/>
      </dsp:nvSpPr>
      <dsp:spPr>
        <a:xfrm rot="20520000">
          <a:off x="4069146" y="2502395"/>
          <a:ext cx="324250" cy="41857"/>
        </a:xfrm>
        <a:custGeom>
          <a:avLst/>
          <a:gdLst/>
          <a:ahLst/>
          <a:cxnLst/>
          <a:rect l="0" t="0" r="0" b="0"/>
          <a:pathLst>
            <a:path>
              <a:moveTo>
                <a:pt x="0" y="20928"/>
              </a:moveTo>
              <a:lnTo>
                <a:pt x="324250" y="20928"/>
              </a:lnTo>
            </a:path>
          </a:pathLst>
        </a:custGeom>
        <a:noFill/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223165" y="2515218"/>
        <a:ext cx="16212" cy="16212"/>
      </dsp:txXfrm>
    </dsp:sp>
    <dsp:sp modelId="{E54696FD-DA04-44E9-8B51-CAEF05F8D44C}">
      <dsp:nvSpPr>
        <dsp:cNvPr id="0" name=""/>
        <dsp:cNvSpPr/>
      </dsp:nvSpPr>
      <dsp:spPr>
        <a:xfrm>
          <a:off x="4324338" y="1373182"/>
          <a:ext cx="1891380" cy="1625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Banking – Duration,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Charges</a:t>
          </a:r>
        </a:p>
      </dsp:txBody>
      <dsp:txXfrm>
        <a:off x="4601324" y="1611196"/>
        <a:ext cx="1337408" cy="1149231"/>
      </dsp:txXfrm>
    </dsp:sp>
    <dsp:sp modelId="{D8ED4DA0-2458-4837-ABE7-162430247717}">
      <dsp:nvSpPr>
        <dsp:cNvPr id="0" name=""/>
        <dsp:cNvSpPr/>
      </dsp:nvSpPr>
      <dsp:spPr>
        <a:xfrm rot="3240000">
          <a:off x="3707173" y="3595498"/>
          <a:ext cx="415347" cy="41857"/>
        </a:xfrm>
        <a:custGeom>
          <a:avLst/>
          <a:gdLst/>
          <a:ahLst/>
          <a:cxnLst/>
          <a:rect l="0" t="0" r="0" b="0"/>
          <a:pathLst>
            <a:path>
              <a:moveTo>
                <a:pt x="0" y="20928"/>
              </a:moveTo>
              <a:lnTo>
                <a:pt x="415347" y="20928"/>
              </a:lnTo>
            </a:path>
          </a:pathLst>
        </a:custGeom>
        <a:noFill/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904463" y="3606043"/>
        <a:ext cx="20767" cy="20767"/>
      </dsp:txXfrm>
    </dsp:sp>
    <dsp:sp modelId="{CCA372B5-9490-4533-9AE3-F84B7F2FFD8A}">
      <dsp:nvSpPr>
        <dsp:cNvPr id="0" name=""/>
        <dsp:cNvSpPr/>
      </dsp:nvSpPr>
      <dsp:spPr>
        <a:xfrm>
          <a:off x="3556283" y="3676033"/>
          <a:ext cx="1947556" cy="1574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Standby</a:t>
          </a:r>
          <a:r>
            <a:rPr lang="en-IN" sz="1700" b="1" kern="1200" baseline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charges</a:t>
          </a:r>
          <a:endParaRPr lang="en-IN" sz="1700" b="1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841496" y="3906588"/>
        <a:ext cx="1377130" cy="1113216"/>
      </dsp:txXfrm>
    </dsp:sp>
    <dsp:sp modelId="{ED9CB1A1-2A02-40A6-BDB2-E83BE54DD60A}">
      <dsp:nvSpPr>
        <dsp:cNvPr id="0" name=""/>
        <dsp:cNvSpPr/>
      </dsp:nvSpPr>
      <dsp:spPr>
        <a:xfrm rot="7560000">
          <a:off x="2520686" y="3606876"/>
          <a:ext cx="443476" cy="41857"/>
        </a:xfrm>
        <a:custGeom>
          <a:avLst/>
          <a:gdLst/>
          <a:ahLst/>
          <a:cxnLst/>
          <a:rect l="0" t="0" r="0" b="0"/>
          <a:pathLst>
            <a:path>
              <a:moveTo>
                <a:pt x="0" y="20928"/>
              </a:moveTo>
              <a:lnTo>
                <a:pt x="443476" y="20928"/>
              </a:lnTo>
            </a:path>
          </a:pathLst>
        </a:custGeom>
        <a:noFill/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10800000">
        <a:off x="2731337" y="3616718"/>
        <a:ext cx="22173" cy="22173"/>
      </dsp:txXfrm>
    </dsp:sp>
    <dsp:sp modelId="{74648908-BEBB-4BF1-B71D-5EAFA4A5CF75}">
      <dsp:nvSpPr>
        <dsp:cNvPr id="0" name=""/>
        <dsp:cNvSpPr/>
      </dsp:nvSpPr>
      <dsp:spPr>
        <a:xfrm>
          <a:off x="1210112" y="3697875"/>
          <a:ext cx="1850731" cy="1530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Concessions on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OA charges</a:t>
          </a:r>
        </a:p>
      </dsp:txBody>
      <dsp:txXfrm>
        <a:off x="1481145" y="3922032"/>
        <a:ext cx="1308665" cy="1082326"/>
      </dsp:txXfrm>
    </dsp:sp>
    <dsp:sp modelId="{D547AF57-AF80-4ADE-89F8-45F24AE03019}">
      <dsp:nvSpPr>
        <dsp:cNvPr id="0" name=""/>
        <dsp:cNvSpPr/>
      </dsp:nvSpPr>
      <dsp:spPr>
        <a:xfrm rot="11880000">
          <a:off x="2218022" y="2493823"/>
          <a:ext cx="379727" cy="41857"/>
        </a:xfrm>
        <a:custGeom>
          <a:avLst/>
          <a:gdLst/>
          <a:ahLst/>
          <a:cxnLst/>
          <a:rect l="0" t="0" r="0" b="0"/>
          <a:pathLst>
            <a:path>
              <a:moveTo>
                <a:pt x="0" y="20928"/>
              </a:moveTo>
              <a:lnTo>
                <a:pt x="379727" y="20928"/>
              </a:lnTo>
            </a:path>
          </a:pathLst>
        </a:custGeom>
        <a:noFill/>
        <a:ln w="1905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10800000">
        <a:off x="2398392" y="2505259"/>
        <a:ext cx="18986" cy="18986"/>
      </dsp:txXfrm>
    </dsp:sp>
    <dsp:sp modelId="{BAC0AC9F-B38C-4A76-AD29-5557E4F556C7}">
      <dsp:nvSpPr>
        <dsp:cNvPr id="0" name=""/>
        <dsp:cNvSpPr/>
      </dsp:nvSpPr>
      <dsp:spPr>
        <a:xfrm>
          <a:off x="515192" y="1360277"/>
          <a:ext cx="1760636" cy="1651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140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Metering</a:t>
          </a:r>
        </a:p>
      </dsp:txBody>
      <dsp:txXfrm>
        <a:off x="773031" y="1602070"/>
        <a:ext cx="1244958" cy="1167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05786-7BE1-4225-8673-E61064EE69DC}">
      <dsp:nvSpPr>
        <dsp:cNvPr id="0" name=""/>
        <dsp:cNvSpPr/>
      </dsp:nvSpPr>
      <dsp:spPr>
        <a:xfrm>
          <a:off x="3275" y="6750"/>
          <a:ext cx="3193201" cy="1277280"/>
        </a:xfrm>
        <a:prstGeom prst="rect">
          <a:avLst/>
        </a:prstGeom>
        <a:solidFill>
          <a:srgbClr val="C2DFF4"/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Cost of power</a:t>
          </a:r>
          <a:endParaRPr lang="en-IN" sz="1700" b="1" kern="1200" dirty="0">
            <a:solidFill>
              <a:srgbClr val="EAE384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  <a:sym typeface="Wingdings" panose="05000000000000000000" pitchFamily="2" charset="2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Access to low cost finance </a:t>
          </a:r>
        </a:p>
      </dsp:txBody>
      <dsp:txXfrm>
        <a:off x="3275" y="6750"/>
        <a:ext cx="3193201" cy="1277280"/>
      </dsp:txXfrm>
    </dsp:sp>
    <dsp:sp modelId="{9FF35920-C5F7-4327-B6E2-B9DD44BC9835}">
      <dsp:nvSpPr>
        <dsp:cNvPr id="0" name=""/>
        <dsp:cNvSpPr/>
      </dsp:nvSpPr>
      <dsp:spPr>
        <a:xfrm>
          <a:off x="3275" y="1284031"/>
          <a:ext cx="3193201" cy="19764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 term commitment (&gt; 10 years) to reap benefits, especially for cash-constrained small and medium sized C&amp;I consumers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Shorter durations </a:t>
          </a: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 Higher the cost of power </a:t>
          </a: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sp:txBody>
      <dsp:txXfrm>
        <a:off x="3275" y="1284031"/>
        <a:ext cx="3193201" cy="1976400"/>
      </dsp:txXfrm>
    </dsp:sp>
    <dsp:sp modelId="{421CE911-2DC8-4D0B-B000-527B66C63510}">
      <dsp:nvSpPr>
        <dsp:cNvPr id="0" name=""/>
        <dsp:cNvSpPr/>
      </dsp:nvSpPr>
      <dsp:spPr>
        <a:xfrm>
          <a:off x="3643525" y="6750"/>
          <a:ext cx="3193201" cy="1277280"/>
        </a:xfrm>
        <a:prstGeom prst="rect">
          <a:avLst/>
        </a:prstGeom>
        <a:solidFill>
          <a:srgbClr val="C2DFF4"/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 in DISCOM tariff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Levy of Day time ToD rebates</a:t>
          </a:r>
        </a:p>
      </dsp:txBody>
      <dsp:txXfrm>
        <a:off x="3643525" y="6750"/>
        <a:ext cx="3193201" cy="1277280"/>
      </dsp:txXfrm>
    </dsp:sp>
    <dsp:sp modelId="{208E32EA-E441-47AE-9D18-294F6757ACBE}">
      <dsp:nvSpPr>
        <dsp:cNvPr id="0" name=""/>
        <dsp:cNvSpPr/>
      </dsp:nvSpPr>
      <dsp:spPr>
        <a:xfrm>
          <a:off x="3643525" y="1284031"/>
          <a:ext cx="3193201" cy="19764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15 to 20% rebate in energy charge during 8 solar hours could erode away savings for many consumers </a:t>
          </a:r>
        </a:p>
      </dsp:txBody>
      <dsp:txXfrm>
        <a:off x="3643525" y="1284031"/>
        <a:ext cx="3193201" cy="1976400"/>
      </dsp:txXfrm>
    </dsp:sp>
    <dsp:sp modelId="{232A8AF2-EFBB-4E36-BEDF-942B993D5553}">
      <dsp:nvSpPr>
        <dsp:cNvPr id="0" name=""/>
        <dsp:cNvSpPr/>
      </dsp:nvSpPr>
      <dsp:spPr>
        <a:xfrm>
          <a:off x="7283775" y="6750"/>
          <a:ext cx="3193201" cy="1277280"/>
        </a:xfrm>
        <a:prstGeom prst="rect">
          <a:avLst/>
        </a:prstGeom>
        <a:solidFill>
          <a:srgbClr val="C2DFF4"/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Transaction costs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rPr>
            <a:t> </a:t>
          </a:r>
          <a:r>
            <a:rPr lang="en-IN" sz="1700" b="1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IN" sz="1700" b="1" i="1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Access to markets, aggregators</a:t>
          </a:r>
        </a:p>
      </dsp:txBody>
      <dsp:txXfrm>
        <a:off x="7283775" y="6750"/>
        <a:ext cx="3193201" cy="1277280"/>
      </dsp:txXfrm>
    </dsp:sp>
    <dsp:sp modelId="{F97DAB1A-CC73-4FF3-BE88-BDD5EB784B78}">
      <dsp:nvSpPr>
        <dsp:cNvPr id="0" name=""/>
        <dsp:cNvSpPr/>
      </dsp:nvSpPr>
      <dsp:spPr>
        <a:xfrm>
          <a:off x="7283775" y="1284031"/>
          <a:ext cx="3193201" cy="19764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6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Aggregation can help reduce the cost of power, risk for smaller consumers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Transaction cost might be high initially till viable models evolve at scale</a:t>
          </a:r>
        </a:p>
      </dsp:txBody>
      <dsp:txXfrm>
        <a:off x="7283775" y="1284031"/>
        <a:ext cx="3193201" cy="19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61516-47DF-47CA-A39D-B80D2D70DEDB}">
      <dsp:nvSpPr>
        <dsp:cNvPr id="0" name=""/>
        <dsp:cNvSpPr/>
      </dsp:nvSpPr>
      <dsp:spPr>
        <a:xfrm>
          <a:off x="6081" y="147026"/>
          <a:ext cx="3513674" cy="2523647"/>
        </a:xfrm>
        <a:prstGeom prst="rect">
          <a:avLst/>
        </a:prstGeom>
        <a:solidFill>
          <a:srgbClr val="F6E6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Long-term vision and medium-term planning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Comprehensive long-term vision with clear goals and pathways  missing in the studied states.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Medium-term RE policies do not provide clear frameworks for </a:t>
          </a:r>
          <a:r>
            <a:rPr lang="en-IN" sz="18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2030</a:t>
          </a: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</a:p>
      </dsp:txBody>
      <dsp:txXfrm>
        <a:off x="6081" y="147026"/>
        <a:ext cx="3513674" cy="2523647"/>
      </dsp:txXfrm>
    </dsp:sp>
    <dsp:sp modelId="{7B9E8EC6-09DE-49D0-B767-41E2FBA178DF}">
      <dsp:nvSpPr>
        <dsp:cNvPr id="0" name=""/>
        <dsp:cNvSpPr/>
      </dsp:nvSpPr>
      <dsp:spPr>
        <a:xfrm>
          <a:off x="3871124" y="147026"/>
          <a:ext cx="3513674" cy="2523647"/>
        </a:xfrm>
        <a:prstGeom prst="rect">
          <a:avLst/>
        </a:prstGeom>
        <a:solidFill>
          <a:srgbClr val="F6E6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Utility scale demand side management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ERCs in eight of the assessed states (exceptions are Kerala and Rajasthan), have provided a regulatory mandate for DSM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towards DSM are limited.</a:t>
          </a:r>
          <a:endParaRPr lang="en-IN" sz="1400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871124" y="147026"/>
        <a:ext cx="3513674" cy="2523647"/>
      </dsp:txXfrm>
    </dsp:sp>
    <dsp:sp modelId="{83A8C2DB-E206-41EB-ADAB-9B40EFCFB121}">
      <dsp:nvSpPr>
        <dsp:cNvPr id="0" name=""/>
        <dsp:cNvSpPr/>
      </dsp:nvSpPr>
      <dsp:spPr>
        <a:xfrm>
          <a:off x="7736904" y="161299"/>
          <a:ext cx="3698142" cy="2523647"/>
        </a:xfrm>
        <a:prstGeom prst="rect">
          <a:avLst/>
        </a:prstGeom>
        <a:solidFill>
          <a:srgbClr val="F6E6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Supply and service quality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rgbClr val="00367E"/>
            </a:solidFill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US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Only four of ten states published quarterly reports on Standards of Performance (SoP) in the year FY24</a:t>
          </a:r>
          <a:endParaRPr lang="en-IN" sz="1600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 SoP reports for years in 5 states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Lato" panose="020F0502020204030203" pitchFamily="34" charset="0"/>
            <a:buChar char="—"/>
          </a:pPr>
          <a:r>
            <a:rPr lang="en-US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Regulatory oversight has been limited. </a:t>
          </a:r>
          <a:endParaRPr lang="en-IN" sz="1600" kern="1200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736904" y="161299"/>
        <a:ext cx="3698142" cy="2523647"/>
      </dsp:txXfrm>
    </dsp:sp>
    <dsp:sp modelId="{1715082F-6597-4D97-B05B-6E1D250E0348}">
      <dsp:nvSpPr>
        <dsp:cNvPr id="0" name=""/>
        <dsp:cNvSpPr/>
      </dsp:nvSpPr>
      <dsp:spPr>
        <a:xfrm>
          <a:off x="378373" y="3169068"/>
          <a:ext cx="5065102" cy="2108204"/>
        </a:xfrm>
        <a:prstGeom prst="rect">
          <a:avLst/>
        </a:prstGeom>
        <a:solidFill>
          <a:srgbClr val="F6E6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00367E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Integrated Resource Planning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IN" sz="16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─ IRP not conducted in states. Only Bihar has regulatory mandate which is not exercised.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n-IN" sz="1600" kern="12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─ States have been notifying Resource Adequacy regulations (Madhya Pradesh, Meghalaya), drafts in Punjab, Maharashtra, Arunachal Pradesh</a:t>
          </a:r>
        </a:p>
      </dsp:txBody>
      <dsp:txXfrm>
        <a:off x="378373" y="3169068"/>
        <a:ext cx="5065102" cy="2108204"/>
      </dsp:txXfrm>
    </dsp:sp>
    <dsp:sp modelId="{1AAF11D4-4EAC-46ED-9FF0-75F43CAE9D98}">
      <dsp:nvSpPr>
        <dsp:cNvPr id="0" name=""/>
        <dsp:cNvSpPr/>
      </dsp:nvSpPr>
      <dsp:spPr>
        <a:xfrm>
          <a:off x="5720704" y="3169068"/>
          <a:ext cx="5375535" cy="2108204"/>
        </a:xfrm>
        <a:prstGeom prst="rect">
          <a:avLst/>
        </a:prstGeom>
        <a:solidFill>
          <a:srgbClr val="F6E6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Working capital borrowing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Responsible for majority of liabilities taken over under UDAY. Yet, there is little regulatory scrutiny/ reporting.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Three states report actual working capital borrowing to ERCs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—"/>
          </a:pPr>
          <a:r>
            <a:rPr lang="en-IN" sz="1600" kern="1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Wide variation in practices in capturing data in financial audit reports.</a:t>
          </a:r>
        </a:p>
      </dsp:txBody>
      <dsp:txXfrm>
        <a:off x="5720704" y="3169068"/>
        <a:ext cx="5375535" cy="210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02AE9-A90F-4BF1-926B-BCAB4DB0CB4C}" type="datetimeFigureOut">
              <a:rPr lang="en-IN" smtClean="0"/>
              <a:t>19-04-2024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DF48-B97D-420D-82A5-87BA92AF007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939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DF48-B97D-420D-82A5-87BA92AF0074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86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DF48-B97D-420D-82A5-87BA92AF0074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121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1ECA7-CD81-49A3-B7AF-89A2EAFA96ED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69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1ECA7-CD81-49A3-B7AF-89A2EAFA96ED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542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Can we make this slide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DF48-B97D-420D-82A5-87BA92AF0074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80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Lato" panose="020F0502020204030203" pitchFamily="34" charset="0"/>
              <a:buNone/>
            </a:pP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Captive : Non ToD 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 &lt; 20% 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2 states | &gt; 30% in 6 states ….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ToD &lt; 20% 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11 states | &gt; 30% in 6 states (Haryana, Bihar, MP, UP)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None/>
              <a:tabLst/>
              <a:defRPr/>
            </a:pP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OA:       : Non ToD 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   (-)</a:t>
            </a:r>
            <a:r>
              <a:rPr lang="en-IN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in 7 states | &gt; 10% in 2 states….ToD (-) in all 15 states| &gt; -30% in 8 states </a:t>
            </a:r>
          </a:p>
          <a:p>
            <a:pPr marL="457200" lvl="1" indent="0">
              <a:buFont typeface="Lato" panose="020F0502020204030203" pitchFamily="34" charset="0"/>
              <a:buNone/>
            </a:pPr>
            <a:endParaRPr lang="en-IN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28BBA-A2CD-4D4D-80F4-B22CDC6F7946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DF48-B97D-420D-82A5-87BA92AF0074}" type="slidenum">
              <a:rPr lang="en-IN" smtClean="0"/>
              <a:t>36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19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C7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B684-CAAB-B042-301A-AF60ED33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B5A2-E8FD-98EA-A61C-4884E472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1BA2018-B155-4858-B5D5-0E07291B436F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Image 0" descr="Image 0">
            <a:extLst>
              <a:ext uri="{FF2B5EF4-FFF2-40B4-BE49-F238E27FC236}">
                <a16:creationId xmlns:a16="http://schemas.microsoft.com/office/drawing/2014/main" id="{F2A75715-2316-AE83-6E30-AE18835F0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1" y="-1"/>
            <a:ext cx="717756" cy="72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9">
            <a:extLst>
              <a:ext uri="{FF2B5EF4-FFF2-40B4-BE49-F238E27FC236}">
                <a16:creationId xmlns:a16="http://schemas.microsoft.com/office/drawing/2014/main" id="{3289C320-6F87-C831-50BC-2872BF67009F}"/>
              </a:ext>
            </a:extLst>
          </p:cNvPr>
          <p:cNvSpPr/>
          <p:nvPr userDrawn="1"/>
        </p:nvSpPr>
        <p:spPr>
          <a:xfrm>
            <a:off x="1085742" y="4063600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 1" descr="Image 1">
            <a:extLst>
              <a:ext uri="{FF2B5EF4-FFF2-40B4-BE49-F238E27FC236}">
                <a16:creationId xmlns:a16="http://schemas.microsoft.com/office/drawing/2014/main" id="{1A1AE070-1C57-1A83-607B-3F350CE76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256" y="0"/>
            <a:ext cx="1539087" cy="655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65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2D70-9240-819B-EB0D-547D3E70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C792E-2EB7-2DE3-8A96-338D78531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75B3-D62F-A66F-BFBD-A9477C2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AA52-B33D-4B1C-880F-9D032CC0C9AC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0BAC-7329-A31B-8FB4-B467E93C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2B2BE-BC4C-06FC-C6BB-B27CDDE0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436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7DB58-62A4-00F3-0EC7-09A5D9C75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0989-EEBE-D615-F165-332BE8F4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4233-CAE3-A2A0-F9C8-ECD87D74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82E3-BBD0-45E2-A126-3F80CB7AE5EF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CB1AC-57ED-1384-42DE-E1CB78D4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B63B-5115-8849-A930-29C6F19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688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41229" y="6281581"/>
            <a:ext cx="1485900" cy="1296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8347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3513-1551-502E-0095-08F04CD5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438626"/>
            <a:ext cx="10515600" cy="505776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120E-8A50-CA88-B98C-D2067223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093947"/>
            <a:ext cx="10515600" cy="5083016"/>
          </a:xfrm>
        </p:spPr>
        <p:txBody>
          <a:bodyPr/>
          <a:lstStyle>
            <a:lvl1pPr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7EF5C-F2A3-8DE9-E86A-D243FDC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89AA-3142-4A84-9F49-8825FA2E753E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DC15-D30E-3F52-0929-4CB9044F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E8750-8AC4-8AAC-89A2-CB630ACF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1BA2018-B155-4858-B5D5-0E07291B436F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Image 0" descr="Image 0">
            <a:extLst>
              <a:ext uri="{FF2B5EF4-FFF2-40B4-BE49-F238E27FC236}">
                <a16:creationId xmlns:a16="http://schemas.microsoft.com/office/drawing/2014/main" id="{AA9E59B1-C669-A913-D5AA-4F43ED904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1" y="-1"/>
            <a:ext cx="717756" cy="727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18" descr="Image 18">
            <a:extLst>
              <a:ext uri="{FF2B5EF4-FFF2-40B4-BE49-F238E27FC236}">
                <a16:creationId xmlns:a16="http://schemas.microsoft.com/office/drawing/2014/main" id="{789D5B91-045D-EE05-9222-F6605B5DC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256" y="36193"/>
            <a:ext cx="1539087" cy="655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669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3C7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3EBB-0297-9ACC-9B92-0E6A17E77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0" y="822960"/>
            <a:ext cx="6116320" cy="5242560"/>
          </a:xfrm>
        </p:spPr>
        <p:txBody>
          <a:bodyPr anchor="b">
            <a:normAutofit/>
          </a:bodyPr>
          <a:lstStyle>
            <a:lvl1pPr marL="0" indent="0">
              <a:lnSpc>
                <a:spcPct val="200000"/>
              </a:lnSpc>
              <a:buFont typeface="Arial" panose="020B0604020202020204" pitchFamily="34" charset="0"/>
              <a:buNone/>
              <a:defRPr sz="3000" b="0" i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A013-95BE-21A4-5082-0F088B63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09551"/>
            <a:ext cx="5048250" cy="1500187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E50B-2CDA-6491-1AFF-672291E3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13E-393D-4446-96E6-028937414E73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F9A1-1454-B6EC-EB7E-5C05ED9A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0769-1A43-4DA3-A2AF-1BE3A1B3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1"/>
            <a:ext cx="2743200" cy="365125"/>
          </a:xfrm>
        </p:spPr>
        <p:txBody>
          <a:bodyPr/>
          <a:lstStyle>
            <a:lvl1pPr>
              <a:defRPr>
                <a:solidFill>
                  <a:srgbClr val="EFEFE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1BA2018-B155-4858-B5D5-0E07291B436F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Image 0" descr="Image 0">
            <a:extLst>
              <a:ext uri="{FF2B5EF4-FFF2-40B4-BE49-F238E27FC236}">
                <a16:creationId xmlns:a16="http://schemas.microsoft.com/office/drawing/2014/main" id="{373208FC-0A18-C5A9-46A1-BEA4C9E7E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1" y="-1"/>
            <a:ext cx="717756" cy="72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9">
            <a:extLst>
              <a:ext uri="{FF2B5EF4-FFF2-40B4-BE49-F238E27FC236}">
                <a16:creationId xmlns:a16="http://schemas.microsoft.com/office/drawing/2014/main" id="{BBA77B39-2383-457F-EBF7-429666F02182}"/>
              </a:ext>
            </a:extLst>
          </p:cNvPr>
          <p:cNvSpPr/>
          <p:nvPr userDrawn="1"/>
        </p:nvSpPr>
        <p:spPr>
          <a:xfrm>
            <a:off x="1085742" y="4063600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9CE9169-BE2D-EC8F-9B0B-AD5E4B73B2F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4550" y="4304031"/>
            <a:ext cx="5048250" cy="1500187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C628584E-C9C6-C141-A7C0-F15D5C44A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4536" y="22224"/>
            <a:ext cx="1539087" cy="655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76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63B7-C288-59F5-89E2-5001B078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C6A5-D480-05E2-1BF1-8E57CF412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62301-0F4E-AD6A-4DFA-0FE801F6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BFB11-E263-2DB7-5D33-4D1540A1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CA2D-CD21-4F24-8519-54D5592B3C50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FB91E-EB64-21E4-40EC-FEF96344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1AF3-AF1E-377E-40A0-55783BFA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937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3CED-8D66-5D46-3683-46B47075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CB50-AD9F-7433-6DBD-4DDD1CE0D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3AC35-5A23-EFA3-4F65-4F46899A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12BE-3089-1A2B-2B74-213B8E72E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2D45-D558-3E1B-EA76-300ACBA6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02A29-3DB6-961E-659E-D6DC3C88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FF42-2E58-4CC8-94A4-5656BDC2BEEC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6E17-5AEF-AC5D-55BD-A7168B3E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A6D9F-1E7D-43CC-234E-ADB3303D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2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0E5C-5AC1-FAC6-69B9-11AC35E8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42" y="1534630"/>
            <a:ext cx="10515600" cy="655321"/>
          </a:xfrm>
        </p:spPr>
        <p:txBody>
          <a:bodyPr>
            <a:normAutofit/>
          </a:bodyPr>
          <a:lstStyle>
            <a:lvl1pPr>
              <a:defRPr sz="3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E3C02-742A-600D-5851-AB6481B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4E14-4DE0-479B-B4C9-EB2F54490210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01CF8-971A-C4DE-CD91-FC4EAC99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ECC34-C8D8-8C72-AC33-0211E9CE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1BA2018-B155-4858-B5D5-0E07291B436F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6" name="Image 0" descr="Image 0">
            <a:extLst>
              <a:ext uri="{FF2B5EF4-FFF2-40B4-BE49-F238E27FC236}">
                <a16:creationId xmlns:a16="http://schemas.microsoft.com/office/drawing/2014/main" id="{0FB68320-09D5-B915-9937-98D8F02C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1" y="-1"/>
            <a:ext cx="717756" cy="727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8" descr="Image 18">
            <a:extLst>
              <a:ext uri="{FF2B5EF4-FFF2-40B4-BE49-F238E27FC236}">
                <a16:creationId xmlns:a16="http://schemas.microsoft.com/office/drawing/2014/main" id="{9C3F50F2-45E2-9133-AE6E-CE46FAB5C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256" y="36193"/>
            <a:ext cx="1539087" cy="655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9">
            <a:extLst>
              <a:ext uri="{FF2B5EF4-FFF2-40B4-BE49-F238E27FC236}">
                <a16:creationId xmlns:a16="http://schemas.microsoft.com/office/drawing/2014/main" id="{07700519-A038-D24B-5BD3-809E1733278E}"/>
              </a:ext>
            </a:extLst>
          </p:cNvPr>
          <p:cNvSpPr/>
          <p:nvPr userDrawn="1"/>
        </p:nvSpPr>
        <p:spPr>
          <a:xfrm>
            <a:off x="1217822" y="2172946"/>
            <a:ext cx="4949298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D0C7F-400C-3B13-6E37-1D6BCC270208}"/>
              </a:ext>
            </a:extLst>
          </p:cNvPr>
          <p:cNvSpPr txBox="1"/>
          <p:nvPr userDrawn="1"/>
        </p:nvSpPr>
        <p:spPr>
          <a:xfrm>
            <a:off x="2209800" y="2338825"/>
            <a:ext cx="9301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Lato" panose="020F0502020204030203" pitchFamily="34" charset="0"/>
              <a:buChar char="—"/>
            </a:pPr>
            <a:endParaRPr lang="en-IN" sz="3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396E6D-4F8B-9E1A-AD45-C022D4F26D7B}"/>
              </a:ext>
            </a:extLst>
          </p:cNvPr>
          <p:cNvSpPr txBox="1">
            <a:spLocks/>
          </p:cNvSpPr>
          <p:nvPr userDrawn="1"/>
        </p:nvSpPr>
        <p:spPr>
          <a:xfrm>
            <a:off x="1522622" y="2189951"/>
            <a:ext cx="10078720" cy="65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 typeface="Lato" panose="020F0502020204030203" pitchFamily="34" charset="0"/>
              <a:buChar char="—"/>
            </a:pPr>
            <a:r>
              <a:rPr lang="en-US" sz="2500" b="0" i="1" dirty="0"/>
              <a:t>Click to edit Master title style</a:t>
            </a:r>
            <a:endParaRPr lang="en-IN" sz="2500" b="0" i="1" dirty="0"/>
          </a:p>
        </p:txBody>
      </p:sp>
      <p:pic>
        <p:nvPicPr>
          <p:cNvPr id="11" name="Image 3" descr="Image 3">
            <a:extLst>
              <a:ext uri="{FF2B5EF4-FFF2-40B4-BE49-F238E27FC236}">
                <a16:creationId xmlns:a16="http://schemas.microsoft.com/office/drawing/2014/main" id="{D07699E0-F812-E3AC-31A4-1A32EB7A8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5642" y="4937398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560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FD30C-A76E-EBA5-DBDB-134BFAD6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C58-7C81-412A-8FFE-87A464A26BD8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B9F69-56DA-5402-3844-27384D47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6A822-35FF-9D90-E643-3D798370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1BA2018-B155-4858-B5D5-0E07291B436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19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F79A-856A-390F-67AF-3B227541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ED5F-1E41-90B8-0F7C-6E052175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4E796-A97F-EB4B-AAC0-EF11F292E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1544-4EB6-1106-BBA1-AAA39DCA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262B-5278-4A44-A9EC-60E8B695C442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0F7B8-15B4-A559-83BB-3A7FCE7A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B8D6F-1947-952A-5AB2-87EA9EB3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6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BF44-E33D-9A79-E228-B8BC3E59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38AF7-4EC7-572B-B997-646AF4A2E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4A242-7B0E-5D52-D535-8EEB6B79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5F1D9-FAA2-1ED5-6C20-D0AA5FDC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7399-310A-4C19-B135-C6554B0BAFBC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04E0E-D483-921A-5F9C-A0FB0634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DA49-7B6D-1DD6-708B-30DF34CA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31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EFE5A-1EE3-9206-85E9-ABD48317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75ACD-64F2-5FAC-FC12-1F0A141A7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C5604-8D2C-75F5-F886-4F5115585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D5D8-A765-4D03-B0B3-39E73936F411}" type="datetime1">
              <a:rPr lang="en-IN" smtClean="0"/>
              <a:t>19-04-2024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70C4-2F3D-139A-D8AF-67FF5727C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B4CF-CE96-9C8A-322B-A28FBCE30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2018-B155-4858-B5D5-0E07291B436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6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pi.in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8D09F732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etpi.in/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ndiaredat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3810" y="-1"/>
            <a:ext cx="12198402" cy="6858001"/>
          </a:xfrm>
          <a:prstGeom prst="rect">
            <a:avLst/>
          </a:prstGeom>
          <a:solidFill>
            <a:srgbClr val="00367E"/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2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30" y="228602"/>
            <a:ext cx="1539087" cy="65532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1"/>
          <p:cNvSpPr txBox="1"/>
          <p:nvPr/>
        </p:nvSpPr>
        <p:spPr>
          <a:xfrm>
            <a:off x="684654" y="804082"/>
            <a:ext cx="10647680" cy="120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Transition Preparedness Initiative</a:t>
            </a:r>
            <a:endParaRPr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 2"/>
          <p:cNvSpPr txBox="1"/>
          <p:nvPr/>
        </p:nvSpPr>
        <p:spPr>
          <a:xfrm>
            <a:off x="1085741" y="2237379"/>
            <a:ext cx="709513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pPr>
              <a:defRPr/>
            </a:pPr>
            <a:r>
              <a:rPr lang="en-US" sz="3000" dirty="0">
                <a:solidFill>
                  <a:srgbClr val="FFC000">
                    <a:lumMod val="40000"/>
                    <a:lumOff val="60000"/>
                  </a:srgbClr>
                </a:solidFill>
              </a:rPr>
              <a:t>Learnings from Electricity Sector Study</a:t>
            </a:r>
          </a:p>
          <a:p>
            <a:pPr>
              <a:defRPr/>
            </a:pPr>
            <a:endParaRPr sz="2100" dirty="0"/>
          </a:p>
        </p:txBody>
      </p:sp>
      <p:sp>
        <p:nvSpPr>
          <p:cNvPr id="25" name="Text 3"/>
          <p:cNvSpPr txBox="1"/>
          <p:nvPr/>
        </p:nvSpPr>
        <p:spPr>
          <a:xfrm>
            <a:off x="1085741" y="5417822"/>
            <a:ext cx="2552446" cy="39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600"/>
              </a:lnSpc>
              <a:defRPr sz="36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/>
            </a:pPr>
            <a:r>
              <a:rPr sz="1800" dirty="0"/>
              <a:t>Date : </a:t>
            </a:r>
            <a:r>
              <a:rPr lang="en-US" sz="1800" dirty="0"/>
              <a:t>16</a:t>
            </a:r>
            <a:r>
              <a:rPr lang="en-US" sz="1800" baseline="30000" dirty="0"/>
              <a:t>th</a:t>
            </a:r>
            <a:r>
              <a:rPr lang="en-US" sz="1800" dirty="0"/>
              <a:t> April</a:t>
            </a:r>
            <a:r>
              <a:rPr sz="1800" dirty="0"/>
              <a:t> 202</a:t>
            </a:r>
            <a:r>
              <a:rPr lang="en-US" sz="1800" dirty="0"/>
              <a:t>4</a:t>
            </a:r>
          </a:p>
        </p:txBody>
      </p:sp>
      <p:sp>
        <p:nvSpPr>
          <p:cNvPr id="26" name="Shape 4"/>
          <p:cNvSpPr/>
          <p:nvPr/>
        </p:nvSpPr>
        <p:spPr>
          <a:xfrm>
            <a:off x="1085742" y="5158742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27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43" y="1882815"/>
            <a:ext cx="5295371" cy="4968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 3" descr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853" y="4926337"/>
            <a:ext cx="1906358" cy="193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E8B23-01A4-BE17-4954-488E228E21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51C32-DE73-8756-E3B3-BF268AA6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0">
            <a:extLst>
              <a:ext uri="{FF2B5EF4-FFF2-40B4-BE49-F238E27FC236}">
                <a16:creationId xmlns:a16="http://schemas.microsoft.com/office/drawing/2014/main" id="{F77CF69B-7308-9F90-6314-6EF8A9FD89D1}"/>
              </a:ext>
            </a:extLst>
          </p:cNvPr>
          <p:cNvSpPr/>
          <p:nvPr/>
        </p:nvSpPr>
        <p:spPr>
          <a:xfrm>
            <a:off x="3810" y="6454143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529BDFF-BDDD-486B-A44F-C4EA4518CAE9}"/>
              </a:ext>
            </a:extLst>
          </p:cNvPr>
          <p:cNvSpPr txBox="1"/>
          <p:nvPr/>
        </p:nvSpPr>
        <p:spPr>
          <a:xfrm>
            <a:off x="721567" y="58192"/>
            <a:ext cx="10501604" cy="61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548640" hangingPunct="0">
              <a:lnSpc>
                <a:spcPts val="5750"/>
              </a:lnSpc>
              <a:defRPr sz="3000" b="1" kern="0">
                <a:solidFill>
                  <a:srgbClr val="00367E"/>
                </a:solidFill>
                <a:latin typeface="Lato-Bold"/>
                <a:ea typeface="Lato-Bold"/>
                <a:cs typeface="Lato-Bold"/>
              </a:defRPr>
            </a:lvl1pPr>
          </a:lstStyle>
          <a:p>
            <a:endParaRPr lang="en-US" sz="22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90973-685A-298C-DDCA-E72995687BBE}"/>
              </a:ext>
            </a:extLst>
          </p:cNvPr>
          <p:cNvSpPr txBox="1"/>
          <p:nvPr/>
        </p:nvSpPr>
        <p:spPr>
          <a:xfrm>
            <a:off x="250868" y="1010407"/>
            <a:ext cx="59956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48640" hangingPunct="0"/>
            <a:r>
              <a:rPr lang="en-IN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Standalone (Tenders awarded):  2 hour requirement</a:t>
            </a:r>
            <a:r>
              <a:rPr lang="en-US" sz="1700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B5BC6-566A-408C-AC29-D0931CB364DB}"/>
              </a:ext>
            </a:extLst>
          </p:cNvPr>
          <p:cNvSpPr/>
          <p:nvPr/>
        </p:nvSpPr>
        <p:spPr>
          <a:xfrm>
            <a:off x="84748" y="2435803"/>
            <a:ext cx="5747333" cy="391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E1B830-1A76-415F-93C3-CA7480DD63C3}"/>
              </a:ext>
            </a:extLst>
          </p:cNvPr>
          <p:cNvSpPr/>
          <p:nvPr/>
        </p:nvSpPr>
        <p:spPr>
          <a:xfrm>
            <a:off x="6218682" y="2430099"/>
            <a:ext cx="5747333" cy="39135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04059-2558-411A-B5CC-D9560B853742}"/>
              </a:ext>
            </a:extLst>
          </p:cNvPr>
          <p:cNvSpPr txBox="1"/>
          <p:nvPr/>
        </p:nvSpPr>
        <p:spPr>
          <a:xfrm>
            <a:off x="6367681" y="1841366"/>
            <a:ext cx="5443774" cy="4893647"/>
          </a:xfrm>
          <a:prstGeom prst="rect">
            <a:avLst/>
          </a:prstGeom>
          <a:solidFill>
            <a:srgbClr val="F6E6C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48640" hangingPunct="0"/>
            <a:endParaRPr lang="en-US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defTabSz="548640" hangingPunct="0">
              <a:buFont typeface="Lato" panose="020F0502020204030203" pitchFamily="34" charset="0"/>
              <a:buChar char="—"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Tenders awarded: </a:t>
            </a:r>
            <a:endParaRPr lang="en-US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tenders awarded for total capacity of 6698 MW. </a:t>
            </a:r>
          </a:p>
          <a:p>
            <a:pPr marL="742950" lvl="1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Open tenders: </a:t>
            </a:r>
          </a:p>
          <a:p>
            <a:pPr marL="1200150" lvl="2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FDRE 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1860 MW + 600 MW green-shoe </a:t>
            </a:r>
          </a:p>
          <a:p>
            <a:pPr marL="1200150" lvl="2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Solar + ESS 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1890 MW (4 Tenders) </a:t>
            </a:r>
          </a:p>
          <a:p>
            <a:pPr marL="1200150" lvl="2" indent="-285750" defTabSz="548640" hangingPunct="0">
              <a:buFont typeface="Arial" panose="020B0604020202020204" pitchFamily="34" charset="0"/>
              <a:buChar char="•"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defTabSz="548640" hangingPunct="0"/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defTabSz="548640" hangingPunct="0">
              <a:buFont typeface="Lato" panose="020F0502020204030203" pitchFamily="34" charset="0"/>
              <a:buChar char="—"/>
            </a:pPr>
            <a:r>
              <a:rPr lang="en-I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Firm and Dispatchable RE (FDRE)</a:t>
            </a:r>
          </a:p>
          <a:p>
            <a:pPr marL="285750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FDRE Tenders awarded for 4648 MW</a:t>
            </a:r>
          </a:p>
          <a:p>
            <a:pPr marL="285750" indent="-2857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Requirement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95% of Peak  to 90% of all hours</a:t>
            </a:r>
          </a:p>
          <a:p>
            <a:pPr marL="171450" indent="-1714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Demand fulfilment ratio of 90% in 2024 SECI Tender</a:t>
            </a:r>
          </a:p>
          <a:p>
            <a:pPr marL="628650" lvl="1" indent="-1714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480 MW @ Rs. 5.6/unit</a:t>
            </a:r>
          </a:p>
          <a:p>
            <a:pPr marL="628650" lvl="1" indent="-171450" defTabSz="548640" hangingPunct="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Awarded for Madhya Pradesh and Punjab DISCOMs requirement </a:t>
            </a:r>
          </a:p>
          <a:p>
            <a:pPr lvl="1" defTabSz="548640" hangingPunct="0"/>
            <a:endParaRPr lang="en-US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0C95BD-E6C7-4FBF-983D-0EAB347F4A99}"/>
              </a:ext>
            </a:extLst>
          </p:cNvPr>
          <p:cNvSpPr txBox="1"/>
          <p:nvPr/>
        </p:nvSpPr>
        <p:spPr>
          <a:xfrm>
            <a:off x="341733" y="5873239"/>
            <a:ext cx="5384466" cy="861774"/>
          </a:xfrm>
          <a:prstGeom prst="rect">
            <a:avLst/>
          </a:prstGeom>
          <a:solidFill>
            <a:srgbClr val="F6E6C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48640" hangingPunct="0"/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tenders :</a:t>
            </a:r>
          </a:p>
          <a:p>
            <a:pPr marL="285750" lvl="3" indent="-285750">
              <a:buFont typeface="Lato" panose="020F0502020204030203" pitchFamily="34" charset="0"/>
              <a:buChar char="—"/>
            </a:pPr>
            <a:r>
              <a:rPr lang="en-US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GRIDCO: 500 MW/2500 MWh </a:t>
            </a:r>
          </a:p>
          <a:p>
            <a:pPr marL="285750" lvl="3" indent="-285750">
              <a:buFont typeface="Lato" panose="020F0502020204030203" pitchFamily="34" charset="0"/>
              <a:buChar char="—"/>
            </a:pPr>
            <a:r>
              <a:rPr lang="en-US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GUVNL:  250 MW/500 MWh</a:t>
            </a:r>
            <a:r>
              <a:rPr lang="en-US" sz="1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4CF7C8-4303-F2BA-A14B-6B1CFCA5B12E}"/>
              </a:ext>
            </a:extLst>
          </p:cNvPr>
          <p:cNvCxnSpPr>
            <a:cxnSpLocks/>
          </p:cNvCxnSpPr>
          <p:nvPr/>
        </p:nvCxnSpPr>
        <p:spPr>
          <a:xfrm>
            <a:off x="6089066" y="1040053"/>
            <a:ext cx="21630" cy="581521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31A04C24-B328-4C55-3978-E64D8E2B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91414"/>
            <a:ext cx="10515600" cy="50577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Battery Energy Storage Systems (BESS)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61AB4A-BE09-3629-1906-77F64CAB8713}"/>
              </a:ext>
            </a:extLst>
          </p:cNvPr>
          <p:cNvSpPr txBox="1"/>
          <p:nvPr/>
        </p:nvSpPr>
        <p:spPr>
          <a:xfrm>
            <a:off x="6367681" y="1459118"/>
            <a:ext cx="5443774" cy="307777"/>
          </a:xfrm>
          <a:prstGeom prst="rect">
            <a:avLst/>
          </a:prstGeom>
          <a:solidFill>
            <a:srgbClr val="C2DFF4"/>
          </a:solidFill>
        </p:spPr>
        <p:txBody>
          <a:bodyPr wrap="square">
            <a:spAutoFit/>
          </a:bodyPr>
          <a:lstStyle/>
          <a:p>
            <a:pPr defTabSz="548640" hangingPunct="0"/>
            <a:r>
              <a:rPr lang="en-US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CEA: BESS capacity required for 2029-30:  </a:t>
            </a:r>
            <a:r>
              <a:rPr lang="en-US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41650 MW/208250 MWh</a:t>
            </a:r>
            <a:endParaRPr lang="en-IN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BDAB33-03F6-39E0-911C-BEE6E0ADBDA4}"/>
              </a:ext>
            </a:extLst>
          </p:cNvPr>
          <p:cNvSpPr txBox="1">
            <a:spLocks/>
          </p:cNvSpPr>
          <p:nvPr/>
        </p:nvSpPr>
        <p:spPr>
          <a:xfrm>
            <a:off x="831266" y="519773"/>
            <a:ext cx="10515600" cy="50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1800" b="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 in volume of tenders | Record low prices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BC395-171C-DBA4-E910-3FBD242B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3" y="1484990"/>
            <a:ext cx="5356576" cy="440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D98FE-6F7E-3E60-3D25-6DE459C836F1}"/>
              </a:ext>
            </a:extLst>
          </p:cNvPr>
          <p:cNvSpPr txBox="1"/>
          <p:nvPr/>
        </p:nvSpPr>
        <p:spPr>
          <a:xfrm>
            <a:off x="6246472" y="1025549"/>
            <a:ext cx="6134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 hangingPunct="0"/>
            <a:r>
              <a:rPr lang="en-US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 + BESS</a:t>
            </a:r>
            <a:endParaRPr lang="en-US" sz="1700" dirty="0">
              <a:solidFill>
                <a:srgbClr val="4140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AA67BA49-F165-C3F3-4503-B9945A5698B0}"/>
              </a:ext>
            </a:extLst>
          </p:cNvPr>
          <p:cNvSpPr txBox="1"/>
          <p:nvPr/>
        </p:nvSpPr>
        <p:spPr>
          <a:xfrm>
            <a:off x="10122161" y="6553201"/>
            <a:ext cx="1843857" cy="30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fld id="{B9EDC8F7-0B65-4682-BFD6-0656C9F26988}" type="slidenum">
              <a:rPr lang="en-US" sz="1200"/>
              <a:t>10</a:t>
            </a:fld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13030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51C32-DE73-8756-E3B3-BF268AA6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F3B0D-95FB-3A42-4F3D-EFD794EA1548}"/>
              </a:ext>
            </a:extLst>
          </p:cNvPr>
          <p:cNvSpPr txBox="1"/>
          <p:nvPr/>
        </p:nvSpPr>
        <p:spPr>
          <a:xfrm>
            <a:off x="119329" y="3701399"/>
            <a:ext cx="9102274" cy="2733054"/>
          </a:xfrm>
          <a:prstGeom prst="rect">
            <a:avLst/>
          </a:prstGeom>
          <a:solidFill>
            <a:srgbClr val="F6E6C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lvl="1">
              <a:lnSpc>
                <a:spcPts val="2000"/>
              </a:lnSpc>
              <a:spcBef>
                <a:spcPts val="400"/>
              </a:spcBef>
              <a:defRPr/>
            </a:pPr>
            <a:endParaRPr lang="en-US" sz="17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in various stages of obtaining EC </a:t>
            </a: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7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143 GW across 115 projects </a:t>
            </a:r>
            <a:r>
              <a:rPr lang="en-US" sz="17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742950" lvl="1" indent="-28575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which received environmental clearance: 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8% (</a:t>
            </a:r>
            <a:r>
              <a:rPr lang="en-IN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11.5 GW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Capacity under construction: 2% (</a:t>
            </a:r>
            <a:r>
              <a:rPr lang="en-US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2.35 GW)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  <a:defRPr/>
            </a:pPr>
            <a:r>
              <a:rPr lang="en-US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of 11.5 GW with EC</a:t>
            </a:r>
          </a:p>
          <a:p>
            <a:pPr marL="685800" lvl="1" indent="-22860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78% of this capacity in Uttar Pradesh, Andhra Pradesh, Karnataka and Madhya Pradesh </a:t>
            </a:r>
          </a:p>
          <a:p>
            <a:pPr marL="685800" lvl="1" indent="-22860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65% capacity being developed by private players, 26% by state</a:t>
            </a:r>
          </a:p>
          <a:p>
            <a:pPr lvl="1">
              <a:lnSpc>
                <a:spcPts val="2000"/>
              </a:lnSpc>
              <a:spcBef>
                <a:spcPts val="400"/>
              </a:spcBef>
              <a:defRPr/>
            </a:pPr>
            <a:endParaRPr lang="en-US" sz="17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5" name="Shape 0">
            <a:extLst>
              <a:ext uri="{FF2B5EF4-FFF2-40B4-BE49-F238E27FC236}">
                <a16:creationId xmlns:a16="http://schemas.microsoft.com/office/drawing/2014/main" id="{F77CF69B-7308-9F90-6314-6EF8A9FD89D1}"/>
              </a:ext>
            </a:extLst>
          </p:cNvPr>
          <p:cNvSpPr/>
          <p:nvPr/>
        </p:nvSpPr>
        <p:spPr>
          <a:xfrm>
            <a:off x="3810" y="6454143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AA67BA49-F165-C3F3-4503-B9945A5698B0}"/>
              </a:ext>
            </a:extLst>
          </p:cNvPr>
          <p:cNvSpPr txBox="1"/>
          <p:nvPr/>
        </p:nvSpPr>
        <p:spPr>
          <a:xfrm>
            <a:off x="10122161" y="6553201"/>
            <a:ext cx="1843857" cy="30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/>
            </a:pPr>
            <a:endParaRPr sz="12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92C7B1B7-5F02-4EC3-9ED5-5D36BA29BF88}"/>
              </a:ext>
            </a:extLst>
          </p:cNvPr>
          <p:cNvSpPr txBox="1"/>
          <p:nvPr/>
        </p:nvSpPr>
        <p:spPr>
          <a:xfrm>
            <a:off x="721568" y="-66947"/>
            <a:ext cx="9877160" cy="117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endParaRPr sz="2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D5F80-C1F3-BD91-C43C-209DAC11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68" y="98105"/>
            <a:ext cx="10515600" cy="732155"/>
          </a:xfrm>
        </p:spPr>
        <p:txBody>
          <a:bodyPr anchor="t">
            <a:normAutofit/>
          </a:bodyPr>
          <a:lstStyle/>
          <a:p>
            <a:r>
              <a:rPr lang="en-US" sz="2800" dirty="0"/>
              <a:t>Key Trends: Investments in  Pumped Storage Projects (PSPs)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C698E-B00F-449E-F1CB-B676B171B514}"/>
              </a:ext>
            </a:extLst>
          </p:cNvPr>
          <p:cNvSpPr txBox="1"/>
          <p:nvPr/>
        </p:nvSpPr>
        <p:spPr>
          <a:xfrm>
            <a:off x="119328" y="1036838"/>
            <a:ext cx="713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2000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 Framework and targets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E2B3-D324-EE0B-83EA-98651A392C9C}"/>
              </a:ext>
            </a:extLst>
          </p:cNvPr>
          <p:cNvSpPr txBox="1"/>
          <p:nvPr/>
        </p:nvSpPr>
        <p:spPr>
          <a:xfrm>
            <a:off x="119328" y="6390563"/>
            <a:ext cx="67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dirty="0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en-IN" sz="1200" dirty="0">
                <a:solidFill>
                  <a:prstClr val="black"/>
                </a:solidFill>
                <a:latin typeface="Calibri" panose="020F0502020204030204"/>
              </a:rPr>
              <a:t>The policy has been cabinet approved but not in the public domain</a:t>
            </a:r>
            <a:r>
              <a:rPr lang="en-IN" sz="16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IN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9A245-F6C7-FFDB-2F91-200D2F8CF20B}"/>
              </a:ext>
            </a:extLst>
          </p:cNvPr>
          <p:cNvSpPr txBox="1"/>
          <p:nvPr/>
        </p:nvSpPr>
        <p:spPr>
          <a:xfrm>
            <a:off x="119329" y="1484319"/>
            <a:ext cx="9102273" cy="1661993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IN" sz="17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7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18.98 GW/ 128.15 GWh of PSP required to meet storage requirement by 2030 (CEA)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7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Several MoUs being signed for investments in states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7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PSP Policies in 3 states: Andhra Pradesh | Maharashtra* | Uttarakhand</a:t>
            </a:r>
            <a:endParaRPr lang="en-IN" sz="17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7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DISCOMs as well as C&amp;I consumers have evinced interest in procurement</a:t>
            </a:r>
          </a:p>
          <a:p>
            <a:pPr lvl="1">
              <a:defRPr/>
            </a:pPr>
            <a:endParaRPr lang="en-IN" sz="17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78DB8-EC1C-5802-2C36-6456941B373D}"/>
              </a:ext>
            </a:extLst>
          </p:cNvPr>
          <p:cNvSpPr txBox="1"/>
          <p:nvPr/>
        </p:nvSpPr>
        <p:spPr>
          <a:xfrm>
            <a:off x="9221602" y="6092224"/>
            <a:ext cx="4234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* </a:t>
            </a:r>
            <a:r>
              <a:rPr lang="en-IN" sz="1200" i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ToR= Terms of Reference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340E1-9153-FD88-2FD5-2BA7EA92D3FB}"/>
              </a:ext>
            </a:extLst>
          </p:cNvPr>
          <p:cNvSpPr txBox="1"/>
          <p:nvPr/>
        </p:nvSpPr>
        <p:spPr>
          <a:xfrm>
            <a:off x="119328" y="3209892"/>
            <a:ext cx="8643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000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PSPs in Environment Clearance (EC) and construction pipeline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696FB-ABA8-9465-B50D-5AB43555ACED}"/>
              </a:ext>
            </a:extLst>
          </p:cNvPr>
          <p:cNvSpPr txBox="1"/>
          <p:nvPr/>
        </p:nvSpPr>
        <p:spPr>
          <a:xfrm>
            <a:off x="3686244" y="624183"/>
            <a:ext cx="4935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activity and investor interest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F51E-27F7-A7D7-10C2-EB3E71B0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11</a:t>
            </a:fld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55AA4-4D3D-057D-81BD-6B91B08C7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46" y="1164406"/>
            <a:ext cx="2827176" cy="4956868"/>
          </a:xfrm>
          <a:prstGeom prst="rect">
            <a:avLst/>
          </a:prstGeom>
        </p:spPr>
      </p:pic>
      <p:sp>
        <p:nvSpPr>
          <p:cNvPr id="12" name="Shape 6">
            <a:extLst>
              <a:ext uri="{FF2B5EF4-FFF2-40B4-BE49-F238E27FC236}">
                <a16:creationId xmlns:a16="http://schemas.microsoft.com/office/drawing/2014/main" id="{C2BC6933-7642-E016-9FE0-F155555F2A90}"/>
              </a:ext>
            </a:extLst>
          </p:cNvPr>
          <p:cNvSpPr/>
          <p:nvPr/>
        </p:nvSpPr>
        <p:spPr>
          <a:xfrm>
            <a:off x="182472" y="1390436"/>
            <a:ext cx="4329004" cy="45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1513370F-0B4E-C715-14E3-2FF275FA209B}"/>
              </a:ext>
            </a:extLst>
          </p:cNvPr>
          <p:cNvSpPr/>
          <p:nvPr/>
        </p:nvSpPr>
        <p:spPr>
          <a:xfrm>
            <a:off x="182472" y="3583968"/>
            <a:ext cx="4329004" cy="45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28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56847-7D27-C751-954B-453C95D7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94" y="93018"/>
            <a:ext cx="10515600" cy="732155"/>
          </a:xfrm>
        </p:spPr>
        <p:txBody>
          <a:bodyPr>
            <a:normAutofit/>
          </a:bodyPr>
          <a:lstStyle/>
          <a:p>
            <a:r>
              <a:rPr lang="en-US" sz="2800" b="1" dirty="0"/>
              <a:t>Key Trends: Pipeline Coal Power capacity for DISCOMs </a:t>
            </a:r>
            <a:endParaRPr lang="en-IN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B1D700-CA4B-865D-63C6-BA01D328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65" y="1356332"/>
            <a:ext cx="5685735" cy="403862"/>
          </a:xfrm>
        </p:spPr>
        <p:txBody>
          <a:bodyPr>
            <a:noAutofit/>
          </a:bodyPr>
          <a:lstStyle/>
          <a:p>
            <a:pPr marL="0" indent="0" defTabSz="1097280">
              <a:lnSpc>
                <a:spcPts val="2000"/>
              </a:lnSpc>
              <a:spcBef>
                <a:spcPts val="400"/>
              </a:spcBef>
              <a:buNone/>
            </a:pPr>
            <a:r>
              <a:rPr lang="en-IN" sz="20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 variation in pipeline capacity in ten states </a:t>
            </a:r>
          </a:p>
          <a:p>
            <a:pPr marL="914400" lvl="2" indent="-457200">
              <a:buFont typeface="Lato" panose="020F0502020204030203" pitchFamily="34" charset="0"/>
              <a:buChar char="—"/>
            </a:pPr>
            <a:endParaRPr lang="en-IN" sz="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290FE-A0E9-09E7-CE2D-26FDE5F95405}"/>
              </a:ext>
            </a:extLst>
          </p:cNvPr>
          <p:cNvSpPr txBox="1"/>
          <p:nvPr/>
        </p:nvSpPr>
        <p:spPr>
          <a:xfrm>
            <a:off x="219994" y="6311288"/>
            <a:ext cx="4831773" cy="363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defTabSz="548640" hangingPunct="0">
              <a:defRPr/>
            </a:pPr>
            <a:r>
              <a:rPr lang="en-IN" sz="1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Only projects which received board approval are considered for the pipeline. </a:t>
            </a:r>
          </a:p>
          <a:p>
            <a:pPr defTabSz="548640" hangingPunct="0">
              <a:defRPr/>
            </a:pPr>
            <a:r>
              <a:rPr lang="en-IN" sz="1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JV refers to joint venture between central and state agencies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E46AC-960A-EDB8-138C-9669B4EA3B40}"/>
              </a:ext>
            </a:extLst>
          </p:cNvPr>
          <p:cNvSpPr txBox="1"/>
          <p:nvPr/>
        </p:nvSpPr>
        <p:spPr>
          <a:xfrm>
            <a:off x="3744058" y="690199"/>
            <a:ext cx="504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Diverse and Evolving based on state requirements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BF631-2669-4B88-8FE6-DF0E57F19B7F}"/>
              </a:ext>
            </a:extLst>
          </p:cNvPr>
          <p:cNvSpPr txBox="1"/>
          <p:nvPr/>
        </p:nvSpPr>
        <p:spPr>
          <a:xfrm>
            <a:off x="6363974" y="1827894"/>
            <a:ext cx="5429880" cy="2487861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marL="0" lvl="4" defTabSz="1097280">
              <a:lnSpc>
                <a:spcPts val="2000"/>
              </a:lnSpc>
              <a:spcBef>
                <a:spcPts val="400"/>
              </a:spcBef>
              <a:defRPr/>
            </a:pPr>
            <a:endParaRPr lang="en-IN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4" indent="-457200" defTabSz="1097280">
              <a:spcBef>
                <a:spcPts val="400"/>
              </a:spcBef>
              <a:defRPr/>
            </a:pPr>
            <a:r>
              <a:rPr lang="en-IN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states  account for 84% of  the pipeline</a:t>
            </a:r>
            <a:endParaRPr lang="en-IN" sz="17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indent="-457200">
              <a:buFont typeface="Lato" panose="020F0502020204030203" pitchFamily="34" charset="0"/>
              <a:buChar char="—"/>
              <a:defRPr/>
            </a:pPr>
            <a:r>
              <a:rPr lang="en-IN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Rajasthan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None in construction stage</a:t>
            </a:r>
          </a:p>
          <a:p>
            <a:pPr lvl="1" indent="-457200">
              <a:buFont typeface="Lato" panose="020F0502020204030203" pitchFamily="34" charset="0"/>
              <a:buChar char="—"/>
              <a:defRPr/>
            </a:pPr>
            <a:r>
              <a:rPr lang="en-IN" sz="1700" b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Tamil Nadu</a:t>
            </a:r>
            <a:r>
              <a:rPr lang="en-IN" sz="1700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Only 30% of 15 GW under construction</a:t>
            </a:r>
            <a:endParaRPr lang="en-IN" sz="17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indent="-457200">
              <a:buFont typeface="Lato" panose="020F0502020204030203" pitchFamily="34" charset="0"/>
              <a:buChar char="—"/>
              <a:defRPr/>
            </a:pPr>
            <a:r>
              <a:rPr lang="en-US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Uttar Pradesh</a:t>
            </a: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: 40% in the pipeline for over 8 years</a:t>
            </a:r>
          </a:p>
          <a:p>
            <a:pPr lvl="1" indent="-457200">
              <a:buFont typeface="Lato" panose="020F0502020204030203" pitchFamily="34" charset="0"/>
              <a:buChar char="—"/>
              <a:defRPr/>
            </a:pPr>
            <a:r>
              <a:rPr lang="en-IN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Contracted mostly in 2019</a:t>
            </a:r>
          </a:p>
          <a:p>
            <a:pPr lvl="1" indent="-457200">
              <a:buFont typeface="Lato" panose="020F0502020204030203" pitchFamily="34" charset="0"/>
              <a:buChar char="—"/>
              <a:defRPr/>
            </a:pPr>
            <a:endParaRPr lang="en-IN" sz="17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C0CD2-4A00-4DEC-8F41-F139295D52ED}"/>
              </a:ext>
            </a:extLst>
          </p:cNvPr>
          <p:cNvSpPr txBox="1"/>
          <p:nvPr/>
        </p:nvSpPr>
        <p:spPr>
          <a:xfrm>
            <a:off x="6363974" y="4495442"/>
            <a:ext cx="5429880" cy="2236510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 marL="0" lvl="4" defTabSz="1097280">
              <a:lnSpc>
                <a:spcPts val="2000"/>
              </a:lnSpc>
              <a:spcBef>
                <a:spcPts val="400"/>
              </a:spcBef>
              <a:defRPr/>
            </a:pPr>
            <a:endParaRPr lang="en-IN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4" defTabSz="1097280">
              <a:spcBef>
                <a:spcPts val="400"/>
              </a:spcBef>
              <a:defRPr/>
            </a:pPr>
            <a:r>
              <a:rPr lang="en-IN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Pipeline capacity type in ten states</a:t>
            </a:r>
          </a:p>
          <a:p>
            <a:pPr marL="285750" lvl="4" indent="-285750" defTabSz="1097280">
              <a:spcBef>
                <a:spcPts val="400"/>
              </a:spcBef>
              <a:buFontTx/>
              <a:buChar char="—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mostly state-owned in 5 of 8 states</a:t>
            </a:r>
            <a:endParaRPr lang="en-IN" sz="17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defTabSz="1097280">
              <a:spcBef>
                <a:spcPts val="400"/>
              </a:spcBef>
              <a:buFontTx/>
              <a:buChar char="—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84% is non-pithead and 59% is greenfield.</a:t>
            </a:r>
          </a:p>
          <a:p>
            <a:pPr marL="342900" indent="-342900" defTabSz="1097280">
              <a:spcBef>
                <a:spcPts val="400"/>
              </a:spcBef>
              <a:buFontTx/>
              <a:buChar char="—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Maharashtra, Rajasthan, Gujarat 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</a:t>
            </a: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highest share </a:t>
            </a:r>
          </a:p>
          <a:p>
            <a:pPr defTabSz="1097280">
              <a:spcBef>
                <a:spcPts val="400"/>
              </a:spcBef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of brownfield</a:t>
            </a:r>
          </a:p>
          <a:p>
            <a:pPr defTabSz="1097280">
              <a:lnSpc>
                <a:spcPts val="2000"/>
              </a:lnSpc>
              <a:spcBef>
                <a:spcPts val="400"/>
              </a:spcBef>
              <a:defRPr/>
            </a:pPr>
            <a:endParaRPr lang="en-IN" sz="17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2110E-04D1-26EF-7B09-9EB157B9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12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68D3C-890B-73BB-0753-335A68A1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" y="1422354"/>
            <a:ext cx="5501520" cy="4785606"/>
          </a:xfrm>
          <a:prstGeom prst="rect">
            <a:avLst/>
          </a:prstGeom>
        </p:spPr>
      </p:pic>
      <p:sp>
        <p:nvSpPr>
          <p:cNvPr id="3" name="Shape 6">
            <a:extLst>
              <a:ext uri="{FF2B5EF4-FFF2-40B4-BE49-F238E27FC236}">
                <a16:creationId xmlns:a16="http://schemas.microsoft.com/office/drawing/2014/main" id="{68CB4881-744A-B43F-9D3F-80968FD842FE}"/>
              </a:ext>
            </a:extLst>
          </p:cNvPr>
          <p:cNvSpPr/>
          <p:nvPr/>
        </p:nvSpPr>
        <p:spPr>
          <a:xfrm>
            <a:off x="6363974" y="1694845"/>
            <a:ext cx="4376039" cy="45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41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5F5FF-6563-801A-A3CA-B14F0804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0AAFE0C-066E-F922-84D1-4057AB15D70B}"/>
              </a:ext>
            </a:extLst>
          </p:cNvPr>
          <p:cNvSpPr txBox="1"/>
          <p:nvPr/>
        </p:nvSpPr>
        <p:spPr>
          <a:xfrm>
            <a:off x="6234238" y="165349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A8EA06B1-96BD-78C7-763D-BBF189D7AE3E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3AD69-D8A3-32A7-B163-7F717C11C57B}"/>
              </a:ext>
            </a:extLst>
          </p:cNvPr>
          <p:cNvSpPr txBox="1"/>
          <p:nvPr/>
        </p:nvSpPr>
        <p:spPr>
          <a:xfrm>
            <a:off x="526095" y="2263419"/>
            <a:ext cx="10352314" cy="21882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100" rtlCol="0" anchor="ctr">
            <a:spAutoFit/>
          </a:bodyPr>
          <a:lstStyle/>
          <a:p>
            <a:pPr defTabSz="548640" hangingPunct="0">
              <a:defRPr/>
            </a:pPr>
            <a:r>
              <a:rPr lang="en-US" sz="3000" b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Consumer Choice and Direct Procurement Options </a:t>
            </a:r>
          </a:p>
          <a:p>
            <a:pPr defTabSz="548640" hangingPunct="0">
              <a:defRPr/>
            </a:pPr>
            <a:endParaRPr lang="en-US" sz="30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Implementation of Green Energy Open Access 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Factors affecting Open Access and Captive savings </a:t>
            </a:r>
          </a:p>
          <a:p>
            <a:pPr defTabSz="548640" hangingPunct="0">
              <a:lnSpc>
                <a:spcPts val="1800"/>
              </a:lnSpc>
              <a:defRPr/>
            </a:pPr>
            <a:endParaRPr lang="en-US" sz="30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89B6F849-6903-DA5B-EB97-0FA53EC24781}"/>
              </a:ext>
            </a:extLst>
          </p:cNvPr>
          <p:cNvSpPr/>
          <p:nvPr/>
        </p:nvSpPr>
        <p:spPr>
          <a:xfrm flipV="1">
            <a:off x="605133" y="2812265"/>
            <a:ext cx="792241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5" name="Image 3" descr="Image 3">
            <a:extLst>
              <a:ext uri="{FF2B5EF4-FFF2-40B4-BE49-F238E27FC236}">
                <a16:creationId xmlns:a16="http://schemas.microsoft.com/office/drawing/2014/main" id="{5B049347-ADB5-75C7-6805-F67ADEE6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642" y="4926335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378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6EF17D-72A2-DFBD-C5EF-D666D5BC1F94}"/>
              </a:ext>
            </a:extLst>
          </p:cNvPr>
          <p:cNvSpPr txBox="1"/>
          <p:nvPr/>
        </p:nvSpPr>
        <p:spPr>
          <a:xfrm>
            <a:off x="5910942" y="12097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GEOA Rules notified by MoP – Major provisions </a:t>
            </a: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FE5841A1-27B2-BD3F-89F8-7B1DD1834871}"/>
              </a:ext>
            </a:extLst>
          </p:cNvPr>
          <p:cNvSpPr/>
          <p:nvPr/>
        </p:nvSpPr>
        <p:spPr>
          <a:xfrm>
            <a:off x="6019800" y="1579056"/>
            <a:ext cx="432900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1E8466-4762-0EAA-8EDD-9295A6043892}"/>
              </a:ext>
            </a:extLst>
          </p:cNvPr>
          <p:cNvSpPr txBox="1"/>
          <p:nvPr/>
        </p:nvSpPr>
        <p:spPr>
          <a:xfrm>
            <a:off x="6019800" y="1682615"/>
            <a:ext cx="5823288" cy="2708434"/>
          </a:xfrm>
          <a:prstGeom prst="rect">
            <a:avLst/>
          </a:prstGeom>
          <a:solidFill>
            <a:srgbClr val="F6E6C4"/>
          </a:solidFill>
          <a:ln>
            <a:solidFill>
              <a:srgbClr val="C2DFF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Minimum Eligibility – Load &gt; 100 kW for OA, no load limit for Captive.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Aggregation through multiple connections.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Centralised portal for processing GEOA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Standardised frameworks for application, scheduling, banking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OA charges– As per methodology  by Forum of Regulators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concession on Additional surcharge, long-term ceiling on Cross Subsidy Surcharge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7081F-A97B-D182-624B-DE9715BAF7B4}"/>
              </a:ext>
            </a:extLst>
          </p:cNvPr>
          <p:cNvSpPr txBox="1"/>
          <p:nvPr/>
        </p:nvSpPr>
        <p:spPr>
          <a:xfrm>
            <a:off x="6019800" y="5057044"/>
            <a:ext cx="5823288" cy="1138773"/>
          </a:xfrm>
          <a:prstGeom prst="rect">
            <a:avLst/>
          </a:prstGeom>
          <a:solidFill>
            <a:srgbClr val="F6E6C4"/>
          </a:solidFill>
          <a:ln>
            <a:solidFill>
              <a:srgbClr val="C2DFF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 states </a:t>
            </a: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notified regulations, 3 states draft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of 10 studied states notified the GEOA regulations – Gujarat, Karnataka, Madhya Pradesh, Maharashtra and Rajasthan. </a:t>
            </a:r>
          </a:p>
        </p:txBody>
      </p:sp>
      <p:pic>
        <p:nvPicPr>
          <p:cNvPr id="8" name="Picture 7" descr="A map of india with blue and white colors&#10;&#10;Description automatically generated">
            <a:extLst>
              <a:ext uri="{FF2B5EF4-FFF2-40B4-BE49-F238E27FC236}">
                <a16:creationId xmlns:a16="http://schemas.microsoft.com/office/drawing/2014/main" id="{6A47E4B1-0889-7DE9-7873-91EC18866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4" y="1312838"/>
            <a:ext cx="5625782" cy="55451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39693C-E2F3-F659-53C1-8FD29475B1B5}"/>
              </a:ext>
            </a:extLst>
          </p:cNvPr>
          <p:cNvSpPr txBox="1"/>
          <p:nvPr/>
        </p:nvSpPr>
        <p:spPr>
          <a:xfrm>
            <a:off x="6019800" y="4522822"/>
            <a:ext cx="5625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Adoption of GEOA provisions by State ERCs </a:t>
            </a:r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0E5A13CC-5726-D052-6DA9-D00BD2E00D0F}"/>
              </a:ext>
            </a:extLst>
          </p:cNvPr>
          <p:cNvSpPr/>
          <p:nvPr/>
        </p:nvSpPr>
        <p:spPr>
          <a:xfrm>
            <a:off x="6019802" y="4899648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439B-7E7A-8FC8-6A29-09786021CE8B}"/>
              </a:ext>
            </a:extLst>
          </p:cNvPr>
          <p:cNvSpPr txBox="1"/>
          <p:nvPr/>
        </p:nvSpPr>
        <p:spPr>
          <a:xfrm>
            <a:off x="1763486" y="662388"/>
            <a:ext cx="829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changing framework for competition, RE deployment- rapid adoption in states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5E82B-F55B-3979-287C-BA6BD225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338292"/>
            <a:ext cx="10515600" cy="505776"/>
          </a:xfrm>
        </p:spPr>
        <p:txBody>
          <a:bodyPr>
            <a:normAutofit fontScale="90000"/>
          </a:bodyPr>
          <a:lstStyle/>
          <a:p>
            <a:r>
              <a:rPr lang="en-IN" sz="2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 Energy Open Access (GEOA) rules and adoption by states</a:t>
            </a:r>
            <a:br>
              <a:rPr lang="en-IN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BC01-F441-64B6-D493-344F03BB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63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4AE043C-5EAA-FB30-DFCF-5F4A57DBE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39554"/>
              </p:ext>
            </p:extLst>
          </p:nvPr>
        </p:nvGraphicFramePr>
        <p:xfrm>
          <a:off x="850985" y="1544929"/>
          <a:ext cx="4147351" cy="489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E5AFDE-2C65-66F7-B9BB-C05C8575D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475338"/>
              </p:ext>
            </p:extLst>
          </p:nvPr>
        </p:nvGraphicFramePr>
        <p:xfrm>
          <a:off x="5377352" y="1342630"/>
          <a:ext cx="6730911" cy="529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CF1EE-1124-5437-2ACC-236660B6854A}"/>
              </a:ext>
            </a:extLst>
          </p:cNvPr>
          <p:cNvSpPr txBox="1"/>
          <p:nvPr/>
        </p:nvSpPr>
        <p:spPr>
          <a:xfrm>
            <a:off x="1498910" y="705319"/>
            <a:ext cx="9194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Frameworks evolving on crucial issues based on state realities, implementation challenges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B072A-7D21-8DCD-E4C4-E7B75D4C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92"/>
            <a:ext cx="10515600" cy="50577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Adoption of GEOA provisions by State ERCs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9066A-1711-2E38-9C46-2659EB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81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6F94A-141F-7502-48DF-DC3F0DD7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032"/>
            <a:ext cx="10515600" cy="732155"/>
          </a:xfrm>
        </p:spPr>
        <p:txBody>
          <a:bodyPr>
            <a:normAutofit/>
          </a:bodyPr>
          <a:lstStyle/>
          <a:p>
            <a:r>
              <a:rPr lang="en-IN" sz="2800" dirty="0"/>
              <a:t>Consumer choice:  Potential savings from green open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C7EEC-5237-875E-FAFF-2BAC4130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40" y="1661211"/>
            <a:ext cx="11604172" cy="1104199"/>
          </a:xfrm>
          <a:solidFill>
            <a:srgbClr val="F6E6C4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Lato" panose="020F0502020204030203" pitchFamily="34" charset="0"/>
              <a:buChar char="—"/>
            </a:pPr>
            <a:r>
              <a:rPr lang="en-IN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Facilitative frameworks and standardised charges help avail competitive choice.</a:t>
            </a:r>
          </a:p>
          <a:p>
            <a:pPr>
              <a:buFont typeface="Lato" panose="020F0502020204030203" pitchFamily="34" charset="0"/>
              <a:buChar char="—"/>
            </a:pPr>
            <a:r>
              <a:rPr lang="en-IN" sz="1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However, savings from green energy open access (RE based third party sale and captive investments) depend on the following: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6233E5-1ABD-AD27-8833-2322E2694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148271"/>
              </p:ext>
            </p:extLst>
          </p:nvPr>
        </p:nvGraphicFramePr>
        <p:xfrm>
          <a:off x="838200" y="3110434"/>
          <a:ext cx="10480252" cy="326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309D9F-86B0-B618-C384-D615FE79A55F}"/>
              </a:ext>
            </a:extLst>
          </p:cNvPr>
          <p:cNvSpPr txBox="1"/>
          <p:nvPr/>
        </p:nvSpPr>
        <p:spPr>
          <a:xfrm>
            <a:off x="2612571" y="6063343"/>
            <a:ext cx="656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IN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A2891-8C0B-8ED2-440F-F7B2C8F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951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641821-D98A-D8AC-BE0E-60F9F090A4A0}"/>
              </a:ext>
            </a:extLst>
          </p:cNvPr>
          <p:cNvSpPr txBox="1"/>
          <p:nvPr/>
        </p:nvSpPr>
        <p:spPr>
          <a:xfrm>
            <a:off x="1790700" y="301027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3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for Open Access (OA) in FY24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E9D3C-3053-E707-3C9E-73489AD09B8A}"/>
              </a:ext>
            </a:extLst>
          </p:cNvPr>
          <p:cNvSpPr txBox="1"/>
          <p:nvPr/>
        </p:nvSpPr>
        <p:spPr>
          <a:xfrm>
            <a:off x="511628" y="906291"/>
            <a:ext cx="5480957" cy="1323439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OA vis-à-vis DISCOM charges for  HT Industrial (33kV) consumer :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3.5 Rs/unit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4 Rs/unit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4.5 Rs/unit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4E994-A52C-E82A-5651-0E1D3358F376}"/>
              </a:ext>
            </a:extLst>
          </p:cNvPr>
          <p:cNvSpPr txBox="1"/>
          <p:nvPr/>
        </p:nvSpPr>
        <p:spPr>
          <a:xfrm>
            <a:off x="6199417" y="916339"/>
            <a:ext cx="5480955" cy="1323439"/>
          </a:xfrm>
          <a:prstGeom prst="rect">
            <a:avLst/>
          </a:prstGeom>
          <a:solidFill>
            <a:srgbClr val="F6E6C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are the lowest in Odisha and highest in 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across scenarios: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 3.5/u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(-)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5 states | &gt; 10% in 5 states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 4.0/u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(-)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in 7 states | &gt; 10% in 2 states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 4.5/u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(-)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in 13 states | &gt; 10% in 0 states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FF8A3-8D00-CD67-242E-5D25D13B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D3A9C-93D1-EF8A-6007-A368033E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5" y="2518787"/>
            <a:ext cx="1143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F8615-F77C-B7CC-99CD-3D0F4634453F}"/>
              </a:ext>
            </a:extLst>
          </p:cNvPr>
          <p:cNvSpPr txBox="1"/>
          <p:nvPr/>
        </p:nvSpPr>
        <p:spPr>
          <a:xfrm>
            <a:off x="1790700" y="254655"/>
            <a:ext cx="861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367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for Captive in FY24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9116F-9F01-EDCA-B0C4-8A14EA408712}"/>
              </a:ext>
            </a:extLst>
          </p:cNvPr>
          <p:cNvSpPr txBox="1"/>
          <p:nvPr/>
        </p:nvSpPr>
        <p:spPr>
          <a:xfrm>
            <a:off x="488967" y="1007178"/>
            <a:ext cx="5301343" cy="1323439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for Captive vis-à-vis a DISCOM HT Industrial (33kV) consumer at following scenarios: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3.5 Rs/unit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4 Rs/unit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1: Cost of procuring RE power at 4.5 Rs/unit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75FFC-C51C-5E65-391C-AE30E9EC811B}"/>
              </a:ext>
            </a:extLst>
          </p:cNvPr>
          <p:cNvSpPr txBox="1"/>
          <p:nvPr/>
        </p:nvSpPr>
        <p:spPr>
          <a:xfrm>
            <a:off x="5993477" y="1019569"/>
            <a:ext cx="5709556" cy="1323439"/>
          </a:xfrm>
          <a:prstGeom prst="rect">
            <a:avLst/>
          </a:prstGeom>
          <a:solidFill>
            <a:srgbClr val="F6E6C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 lowest in Odisha, highest in Karnataka &amp; Punjab.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across scenarios (except Odisha)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Rs. 3.5/u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&lt; 20%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 0 states | &gt; 30% in 11 states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Rs. 4.0/u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 &lt; 20%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2 states | &gt; 30% in 6 states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—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Rs. 4.5/u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 &lt;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20% in  6 states | &gt; 30% in 3 states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BDECC-B2CD-A88B-C3DC-01C81E42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A2018-B155-4858-B5D5-0E07291B436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139A2-5316-6774-5902-E3C59C01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" y="2658373"/>
            <a:ext cx="11214066" cy="37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8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54200-B024-EB54-D870-71B112073C09}"/>
              </a:ext>
            </a:extLst>
          </p:cNvPr>
          <p:cNvSpPr txBox="1"/>
          <p:nvPr/>
        </p:nvSpPr>
        <p:spPr>
          <a:xfrm>
            <a:off x="1564821" y="186073"/>
            <a:ext cx="9062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000" b="1" dirty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Savings for Open Access and Captive in FY24 with discounted day time tariffs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A8BD9-2974-E2C0-3116-D95A086B347F}"/>
              </a:ext>
            </a:extLst>
          </p:cNvPr>
          <p:cNvSpPr txBox="1"/>
          <p:nvPr/>
        </p:nvSpPr>
        <p:spPr>
          <a:xfrm>
            <a:off x="912880" y="621306"/>
            <a:ext cx="10531929" cy="830997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per the Electricity (Rights of Consumers) Rules – Power tariff to be 20% less during solar hours.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Here, cost of procuring RE is assumed to be Rs 4/unit.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 rebate is 20% of the tariff applicable for that category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B63C2B-D089-3348-A8EF-18AC4CD3F921}"/>
              </a:ext>
            </a:extLst>
          </p:cNvPr>
          <p:cNvCxnSpPr>
            <a:cxnSpLocks/>
          </p:cNvCxnSpPr>
          <p:nvPr/>
        </p:nvCxnSpPr>
        <p:spPr>
          <a:xfrm>
            <a:off x="6096000" y="1498470"/>
            <a:ext cx="0" cy="5250675"/>
          </a:xfrm>
          <a:prstGeom prst="line">
            <a:avLst/>
          </a:prstGeom>
          <a:ln>
            <a:solidFill>
              <a:srgbClr val="414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B4FE59-769C-2BE2-32C7-EB71BC51D3B5}"/>
              </a:ext>
            </a:extLst>
          </p:cNvPr>
          <p:cNvSpPr txBox="1"/>
          <p:nvPr/>
        </p:nvSpPr>
        <p:spPr>
          <a:xfrm>
            <a:off x="491015" y="1498467"/>
            <a:ext cx="4873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of solar hours rebate on OA  savings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A4AE8-3A57-0B1B-1C73-EBACBCAC2F1A}"/>
              </a:ext>
            </a:extLst>
          </p:cNvPr>
          <p:cNvSpPr txBox="1"/>
          <p:nvPr/>
        </p:nvSpPr>
        <p:spPr>
          <a:xfrm>
            <a:off x="7006049" y="1487426"/>
            <a:ext cx="4885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of solar hours rebate on  Captive  savings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F4E1E-554F-5414-1D6F-2FDE502C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19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1AADF-A0E9-9918-5B7F-4E9C9764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2" y="1837021"/>
            <a:ext cx="3426067" cy="4950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1DC3A6-7135-D868-D906-EF2CD77E5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92" y="1825980"/>
            <a:ext cx="3296014" cy="49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>
            <a:extLst>
              <a:ext uri="{FF2B5EF4-FFF2-40B4-BE49-F238E27FC236}">
                <a16:creationId xmlns:a16="http://schemas.microsoft.com/office/drawing/2014/main" id="{27F88AA0-535D-0844-0AD5-F391B4191A7C}"/>
              </a:ext>
            </a:extLst>
          </p:cNvPr>
          <p:cNvSpPr/>
          <p:nvPr/>
        </p:nvSpPr>
        <p:spPr>
          <a:xfrm>
            <a:off x="0" y="6395386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A0BA44AB-366D-47CB-7F44-1642EE671047}"/>
              </a:ext>
            </a:extLst>
          </p:cNvPr>
          <p:cNvSpPr txBox="1"/>
          <p:nvPr/>
        </p:nvSpPr>
        <p:spPr>
          <a:xfrm>
            <a:off x="941063" y="-92828"/>
            <a:ext cx="7343777" cy="120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endParaRPr sz="3750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55938F0E-9280-7481-39CF-78D870C2D2AA}"/>
              </a:ext>
            </a:extLst>
          </p:cNvPr>
          <p:cNvSpPr txBox="1"/>
          <p:nvPr/>
        </p:nvSpPr>
        <p:spPr>
          <a:xfrm>
            <a:off x="10122160" y="6553200"/>
            <a:ext cx="1843857" cy="30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/>
            </a:pPr>
            <a:fld id="{F5959127-3F94-4731-A08D-736DF5D19424}" type="slidenum">
              <a:rPr lang="en-US" sz="1200"/>
              <a:pPr>
                <a:defRPr/>
              </a:pPr>
              <a:t>2</a:t>
            </a:fld>
            <a:endParaRPr sz="1200" dirty="0"/>
          </a:p>
        </p:txBody>
      </p:sp>
      <p:pic>
        <p:nvPicPr>
          <p:cNvPr id="21" name="Image 4" descr="Image 4">
            <a:extLst>
              <a:ext uri="{FF2B5EF4-FFF2-40B4-BE49-F238E27FC236}">
                <a16:creationId xmlns:a16="http://schemas.microsoft.com/office/drawing/2014/main" id="{8FC37290-4CEF-EF14-8CA0-9D3E651C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04" y="3204561"/>
            <a:ext cx="15228" cy="30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 5" descr="Image 5">
            <a:extLst>
              <a:ext uri="{FF2B5EF4-FFF2-40B4-BE49-F238E27FC236}">
                <a16:creationId xmlns:a16="http://schemas.microsoft.com/office/drawing/2014/main" id="{8A98D11B-3FAF-B18F-8C01-DF0A4AE20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16" y="3142497"/>
            <a:ext cx="30694" cy="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6" descr="Image 6">
            <a:extLst>
              <a:ext uri="{FF2B5EF4-FFF2-40B4-BE49-F238E27FC236}">
                <a16:creationId xmlns:a16="http://schemas.microsoft.com/office/drawing/2014/main" id="{C9E05C36-0120-E56F-9236-BEB88376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84" y="3173476"/>
            <a:ext cx="30694" cy="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7" descr="Image 7">
            <a:extLst>
              <a:ext uri="{FF2B5EF4-FFF2-40B4-BE49-F238E27FC236}">
                <a16:creationId xmlns:a16="http://schemas.microsoft.com/office/drawing/2014/main" id="{81B38C5F-5D0F-89AA-E5C9-6E36025D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84" y="3204480"/>
            <a:ext cx="30694" cy="15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8" descr="Image 8">
            <a:extLst>
              <a:ext uri="{FF2B5EF4-FFF2-40B4-BE49-F238E27FC236}">
                <a16:creationId xmlns:a16="http://schemas.microsoft.com/office/drawing/2014/main" id="{2A53D9C7-45E4-DECC-6566-50068C31A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38" y="3235561"/>
            <a:ext cx="30694" cy="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13" descr="Image 13">
            <a:extLst>
              <a:ext uri="{FF2B5EF4-FFF2-40B4-BE49-F238E27FC236}">
                <a16:creationId xmlns:a16="http://schemas.microsoft.com/office/drawing/2014/main" id="{38437353-AF6A-A728-9C24-B0F0447E9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20" y="3211944"/>
            <a:ext cx="30945" cy="15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4" descr="Image 14">
            <a:extLst>
              <a:ext uri="{FF2B5EF4-FFF2-40B4-BE49-F238E27FC236}">
                <a16:creationId xmlns:a16="http://schemas.microsoft.com/office/drawing/2014/main" id="{1F37B847-0AD9-2258-7983-678DBD816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407" y="3211965"/>
            <a:ext cx="30933" cy="1535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CDC5D41-EACC-3C18-AE2C-E800374CC7CA}"/>
              </a:ext>
            </a:extLst>
          </p:cNvPr>
          <p:cNvSpPr txBox="1"/>
          <p:nvPr/>
        </p:nvSpPr>
        <p:spPr>
          <a:xfrm>
            <a:off x="138224" y="5565063"/>
            <a:ext cx="11940362" cy="584775"/>
          </a:xfrm>
          <a:prstGeom prst="rect">
            <a:avLst/>
          </a:prstGeom>
          <a:solidFill>
            <a:srgbClr val="C2DFF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Eleven indicators, 55 attributes, 141 sub-attributes – Over 1500 data points from states</a:t>
            </a:r>
          </a:p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for ten states used available on website : </a:t>
            </a: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etpi.in </a:t>
            </a:r>
            <a:endParaRPr lang="en-IN" sz="16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56CEA-779C-BE91-27A0-AD4CE94D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16" y="446547"/>
            <a:ext cx="10515600" cy="50577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Electricity Themes</a:t>
            </a:r>
            <a:endParaRPr lang="en-I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A16BB-764A-C2C7-DDBA-9B445CCF36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17607"/>
          <a:stretch/>
        </p:blipFill>
        <p:spPr>
          <a:xfrm>
            <a:off x="22056" y="969771"/>
            <a:ext cx="12169944" cy="44161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5F5FF-6563-801A-A3CA-B14F0804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0AAFE0C-066E-F922-84D1-4057AB15D70B}"/>
              </a:ext>
            </a:extLst>
          </p:cNvPr>
          <p:cNvSpPr txBox="1"/>
          <p:nvPr/>
        </p:nvSpPr>
        <p:spPr>
          <a:xfrm>
            <a:off x="6234238" y="165349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A8EA06B1-96BD-78C7-763D-BBF189D7AE3E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3AD69-D8A3-32A7-B163-7F717C11C57B}"/>
              </a:ext>
            </a:extLst>
          </p:cNvPr>
          <p:cNvSpPr txBox="1"/>
          <p:nvPr/>
        </p:nvSpPr>
        <p:spPr>
          <a:xfrm>
            <a:off x="711545" y="2320861"/>
            <a:ext cx="10352314" cy="24191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100" rtlCol="0" anchor="ctr">
            <a:spAutoFit/>
          </a:bodyPr>
          <a:lstStyle/>
          <a:p>
            <a:pPr defTabSz="548640" hangingPunct="0">
              <a:defRPr/>
            </a:pPr>
            <a:r>
              <a:rPr lang="en-US" sz="3000" b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Distribution Company Finances</a:t>
            </a:r>
          </a:p>
          <a:p>
            <a:pPr defTabSz="548640" hangingPunct="0">
              <a:defRPr/>
            </a:pPr>
            <a:endParaRPr lang="en-US" sz="15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Cumulative and annual losses of Distribution Companies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Dependance on government subsidies and cross subsidies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of day tariffs </a:t>
            </a:r>
          </a:p>
          <a:p>
            <a:pPr defTabSz="548640" hangingPunct="0">
              <a:lnSpc>
                <a:spcPts val="1800"/>
              </a:lnSpc>
              <a:defRPr/>
            </a:pPr>
            <a:endParaRPr lang="en-US" sz="30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89B6F849-6903-DA5B-EB97-0FA53EC24781}"/>
              </a:ext>
            </a:extLst>
          </p:cNvPr>
          <p:cNvSpPr/>
          <p:nvPr/>
        </p:nvSpPr>
        <p:spPr>
          <a:xfrm>
            <a:off x="711545" y="2853091"/>
            <a:ext cx="432900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5" name="Image 3" descr="Image 3">
            <a:extLst>
              <a:ext uri="{FF2B5EF4-FFF2-40B4-BE49-F238E27FC236}">
                <a16:creationId xmlns:a16="http://schemas.microsoft.com/office/drawing/2014/main" id="{EAFFBC75-797E-187D-BBBA-722F132B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2" y="4929696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462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34E9-0637-16D4-100C-0C222A6F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 0" descr="Image 0">
            <a:extLst>
              <a:ext uri="{FF2B5EF4-FFF2-40B4-BE49-F238E27FC236}">
                <a16:creationId xmlns:a16="http://schemas.microsoft.com/office/drawing/2014/main" id="{4EC4C461-DFE4-9945-302D-60A5BCA9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189" y="-1"/>
            <a:ext cx="717757" cy="72770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914B96-D203-FB8D-C14B-B25BA0E0F64C}"/>
              </a:ext>
            </a:extLst>
          </p:cNvPr>
          <p:cNvSpPr txBox="1"/>
          <p:nvPr/>
        </p:nvSpPr>
        <p:spPr>
          <a:xfrm>
            <a:off x="12403284" y="6504075"/>
            <a:ext cx="768927" cy="193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algn="r"/>
            <a:fld id="{3AEBCD63-EB7C-49D3-B5D8-A7CF77EC9738}" type="slidenum">
              <a:rPr lang="en-IN" sz="900"/>
              <a:pPr algn="r"/>
              <a:t>21</a:t>
            </a:fld>
            <a:endParaRPr lang="en-IN" sz="9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E73DF63-1A6B-489D-BFDA-047E748BBF75}"/>
              </a:ext>
            </a:extLst>
          </p:cNvPr>
          <p:cNvSpPr txBox="1"/>
          <p:nvPr/>
        </p:nvSpPr>
        <p:spPr>
          <a:xfrm>
            <a:off x="925082" y="-230158"/>
            <a:ext cx="6107390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endParaRPr lang="en-US" sz="18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1B5A67-6362-4CB5-A11A-FD723679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92" y="708832"/>
            <a:ext cx="137512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92ED45-CDEF-EA1A-4D45-EA5C24AF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723" y="3319131"/>
            <a:ext cx="13751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3CDBF3-4D0F-4D5E-7052-24CDA90B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1"/>
            <a:ext cx="10515600" cy="593954"/>
          </a:xfrm>
        </p:spPr>
        <p:txBody>
          <a:bodyPr>
            <a:normAutofit/>
          </a:bodyPr>
          <a:lstStyle/>
          <a:p>
            <a:r>
              <a:rPr lang="en-US" sz="2800" b="1" dirty="0"/>
              <a:t>Cumulative losses of state DISCOMs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EBB738-DD70-0FC1-296F-27CCEF67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404" y="1902906"/>
            <a:ext cx="5376175" cy="1153081"/>
          </a:xfrm>
          <a:solidFill>
            <a:srgbClr val="F6E6C4"/>
          </a:solidFill>
        </p:spPr>
        <p:txBody>
          <a:bodyPr anchor="ctr">
            <a:noAutofit/>
          </a:bodyPr>
          <a:lstStyle/>
          <a:p>
            <a:pPr marL="285750" lvl="5" indent="-28575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India Losses at Rs. 5.74 lakh Cr. by March 2022</a:t>
            </a:r>
          </a:p>
          <a:p>
            <a:pPr marL="285750" lvl="5" indent="-28575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11% increase since 2020-21</a:t>
            </a:r>
          </a:p>
          <a:p>
            <a:pPr marL="285750" lvl="5" indent="-28575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growth for past 7 years has been 7%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251785B4-6DA3-662B-6A22-DC277938CD9C}"/>
              </a:ext>
            </a:extLst>
          </p:cNvPr>
          <p:cNvSpPr txBox="1"/>
          <p:nvPr/>
        </p:nvSpPr>
        <p:spPr>
          <a:xfrm>
            <a:off x="567158" y="918308"/>
            <a:ext cx="6107390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DCB9E-8466-1C52-5F61-2265EC50EFE0}"/>
              </a:ext>
            </a:extLst>
          </p:cNvPr>
          <p:cNvSpPr txBox="1"/>
          <p:nvPr/>
        </p:nvSpPr>
        <p:spPr>
          <a:xfrm>
            <a:off x="275509" y="1286862"/>
            <a:ext cx="9889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Cumulative losses till FY22</a:t>
            </a:r>
            <a:endParaRPr lang="en-IN" sz="2000" dirty="0">
              <a:solidFill>
                <a:srgbClr val="4140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FD2C35AB-4C6B-EF6F-F4B8-F76398081A16}"/>
              </a:ext>
            </a:extLst>
          </p:cNvPr>
          <p:cNvSpPr/>
          <p:nvPr/>
        </p:nvSpPr>
        <p:spPr>
          <a:xfrm>
            <a:off x="366705" y="1732300"/>
            <a:ext cx="2935713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6AB9D-5B0D-1CB0-EBD5-E6836746E156}"/>
              </a:ext>
            </a:extLst>
          </p:cNvPr>
          <p:cNvSpPr txBox="1"/>
          <p:nvPr/>
        </p:nvSpPr>
        <p:spPr>
          <a:xfrm>
            <a:off x="1151165" y="588321"/>
            <a:ext cx="988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Steady increase in past losses since UDAY, concentrated in few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2BA84-5293-06B3-E5FE-E2FCB9FC1801}"/>
              </a:ext>
            </a:extLst>
          </p:cNvPr>
          <p:cNvSpPr txBox="1"/>
          <p:nvPr/>
        </p:nvSpPr>
        <p:spPr>
          <a:xfrm>
            <a:off x="6071404" y="3619392"/>
            <a:ext cx="5376175" cy="1923604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 marL="285750" lvl="5" indent="-285750"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states account for 62% of the national  losses</a:t>
            </a:r>
          </a:p>
          <a:p>
            <a:pPr marL="457200" lvl="6"/>
            <a:r>
              <a:rPr lang="en-IN" sz="17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Tamil Nadu, Rajasthan, Uttar Pradesh, Madhya Pradesh and Maharashtra</a:t>
            </a:r>
            <a:endParaRPr lang="en-IN" sz="1700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5" indent="-285750"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6 states, losses are ≥ 90% of  revenue requirement</a:t>
            </a:r>
          </a:p>
          <a:p>
            <a:pPr marL="285750" lvl="5" indent="-285750">
              <a:buFont typeface="Lato" panose="020F0502020204030203" pitchFamily="34" charset="0"/>
              <a:buChar char="—"/>
            </a:pPr>
            <a:r>
              <a:rPr lang="en-IN" sz="17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Gujarat and Delhi reported cumulative revenue surplus for FY22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BED1D-626C-C5A5-DA4A-5130947233EB}"/>
              </a:ext>
            </a:extLst>
          </p:cNvPr>
          <p:cNvSpPr txBox="1"/>
          <p:nvPr/>
        </p:nvSpPr>
        <p:spPr>
          <a:xfrm>
            <a:off x="6037678" y="1510887"/>
            <a:ext cx="444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Rising nationally till FY22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BC583-0335-2CEB-24C4-A77BF9A2AF86}"/>
              </a:ext>
            </a:extLst>
          </p:cNvPr>
          <p:cNvSpPr txBox="1"/>
          <p:nvPr/>
        </p:nvSpPr>
        <p:spPr>
          <a:xfrm>
            <a:off x="6037678" y="3215933"/>
            <a:ext cx="444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Bulk of the losses in few large states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33478-34B0-0A30-76AF-753C47E1D41A}"/>
              </a:ext>
            </a:extLst>
          </p:cNvPr>
          <p:cNvSpPr txBox="1"/>
          <p:nvPr/>
        </p:nvSpPr>
        <p:spPr>
          <a:xfrm>
            <a:off x="203101" y="5797708"/>
            <a:ext cx="1055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/>
            <a:r>
              <a:rPr lang="en-IN" sz="16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and annual losses, working capital borrowing, </a:t>
            </a:r>
            <a:r>
              <a:rPr lang="en-IN" sz="1600" i="1" dirty="0" err="1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dependance</a:t>
            </a:r>
            <a:r>
              <a:rPr lang="en-IN" sz="16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subsidy and payment discipline of the government are important and interconnected signs of financial stress before discoms.</a:t>
            </a:r>
          </a:p>
          <a:p>
            <a:pPr marL="0" lvl="5"/>
            <a:r>
              <a:rPr lang="en-IN" sz="1600" i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a complete picture it is necessary to track all these parameters.</a:t>
            </a:r>
            <a:endParaRPr lang="en-US" sz="1600" i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1F44-ED41-9956-510B-AD77FAB1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21</a:t>
            </a:fld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8A72FE-9335-AED6-1E15-09A8311BE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1" y="2017263"/>
            <a:ext cx="5376175" cy="34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5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9838-068D-8924-871E-1905CE76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0"/>
            <a:ext cx="10515600" cy="544566"/>
          </a:xfrm>
        </p:spPr>
        <p:txBody>
          <a:bodyPr>
            <a:normAutofit/>
          </a:bodyPr>
          <a:lstStyle/>
          <a:p>
            <a:r>
              <a:rPr lang="en-IN" sz="2800" b="1" dirty="0"/>
              <a:t>Annual losses of State DISCOMs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1307-F211-F9BD-D3A5-D0589469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536" y="1078034"/>
            <a:ext cx="5340352" cy="4684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losses over 6 years in 15 states</a:t>
            </a:r>
          </a:p>
          <a:p>
            <a:pPr marL="0" indent="0">
              <a:buNone/>
            </a:pPr>
            <a:endParaRPr lang="en-IN" sz="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en-IN" sz="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en-IN" sz="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763EF-1598-5114-1187-520F0E664755}"/>
              </a:ext>
            </a:extLst>
          </p:cNvPr>
          <p:cNvSpPr txBox="1"/>
          <p:nvPr/>
        </p:nvSpPr>
        <p:spPr>
          <a:xfrm>
            <a:off x="10886" y="1047296"/>
            <a:ext cx="583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FY17- FY22: Cost of supply and tariff across 15 states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E145B-1D66-9916-C05D-E430EA901E7E}"/>
              </a:ext>
            </a:extLst>
          </p:cNvPr>
          <p:cNvSpPr txBox="1"/>
          <p:nvPr/>
        </p:nvSpPr>
        <p:spPr>
          <a:xfrm>
            <a:off x="2840318" y="544566"/>
            <a:ext cx="6511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Reduction of losses in  states due to tariff increase, loss take-over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90C92-B96D-F9D7-46C6-E0DCB978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22</a:t>
            </a:fld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9CC96A-1A64-BC4B-FEC2-1D000D69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2" y="1571814"/>
            <a:ext cx="6155898" cy="4964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8411B-C013-6ADF-609B-5BE63BE2804C}"/>
              </a:ext>
            </a:extLst>
          </p:cNvPr>
          <p:cNvSpPr txBox="1"/>
          <p:nvPr/>
        </p:nvSpPr>
        <p:spPr>
          <a:xfrm>
            <a:off x="5632101" y="294416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A03DD-B772-1057-AC36-DD99312CD516}"/>
              </a:ext>
            </a:extLst>
          </p:cNvPr>
          <p:cNvSpPr txBox="1"/>
          <p:nvPr/>
        </p:nvSpPr>
        <p:spPr>
          <a:xfrm>
            <a:off x="6460078" y="1507610"/>
            <a:ext cx="5428319" cy="1762021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Wide, persistent gap between cost and tariffs in 4 states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Gap reducing over time in 4 states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Haryana, Gujarat and more recently in Delhi Kerala and Punjab have hardly any gap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Tariff increase is lower than inflation in 12 of 15 states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2ADF-74DB-F6D6-8208-93F8B5C88AD6}"/>
              </a:ext>
            </a:extLst>
          </p:cNvPr>
          <p:cNvSpPr txBox="1"/>
          <p:nvPr/>
        </p:nvSpPr>
        <p:spPr>
          <a:xfrm>
            <a:off x="6507472" y="4140962"/>
            <a:ext cx="5340351" cy="2308324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UDAY: State Government take-over of annual losses as grant/ subsidy as part of FRBM schemes, RDSS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Take-over trends :</a:t>
            </a:r>
          </a:p>
          <a:p>
            <a:pPr marL="800100" lvl="6" indent="-342900">
              <a:buFont typeface="Lato" panose="020F0502020204030203" pitchFamily="34" charset="0"/>
              <a:buChar char="—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FY22  Rs. 23,000 cr., FY 23  Rs. 43, 600 cr. </a:t>
            </a:r>
          </a:p>
          <a:p>
            <a:pPr marL="800100" lvl="6" indent="-342900">
              <a:buFont typeface="Lato" panose="020F0502020204030203" pitchFamily="34" charset="0"/>
              <a:buChar char="—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Mostly in Tamil Nadu, Uttar Pradesh, Rajasthan, Bihar, as well as Telangana and Andhra Pradesh. </a:t>
            </a:r>
          </a:p>
          <a:p>
            <a:pPr marL="800100" lvl="6" indent="-342900">
              <a:buFont typeface="Lato" panose="020F0502020204030203" pitchFamily="34" charset="0"/>
              <a:buChar char="—"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Loss take-over did not take place for 13 Loss Making Discoms in FY23. </a:t>
            </a:r>
            <a:endParaRPr lang="en-IN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8A360-944A-8A35-528E-9F1F283274D7}"/>
              </a:ext>
            </a:extLst>
          </p:cNvPr>
          <p:cNvSpPr txBox="1"/>
          <p:nvPr/>
        </p:nvSpPr>
        <p:spPr>
          <a:xfrm>
            <a:off x="6460078" y="3618080"/>
            <a:ext cx="6109398" cy="3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IN" sz="18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loss take-over by state governments</a:t>
            </a:r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CFB7F953-AA3F-30E8-17C5-0996D4093856}"/>
              </a:ext>
            </a:extLst>
          </p:cNvPr>
          <p:cNvSpPr/>
          <p:nvPr/>
        </p:nvSpPr>
        <p:spPr>
          <a:xfrm>
            <a:off x="127432" y="1385850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8" name="Shape 6">
            <a:extLst>
              <a:ext uri="{FF2B5EF4-FFF2-40B4-BE49-F238E27FC236}">
                <a16:creationId xmlns:a16="http://schemas.microsoft.com/office/drawing/2014/main" id="{48B28965-E943-B8F8-5B2D-35F6E15EFB80}"/>
              </a:ext>
            </a:extLst>
          </p:cNvPr>
          <p:cNvSpPr/>
          <p:nvPr/>
        </p:nvSpPr>
        <p:spPr>
          <a:xfrm>
            <a:off x="6484272" y="1366224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C31419C7-6FF6-4573-E2DA-1720EFDFC76D}"/>
              </a:ext>
            </a:extLst>
          </p:cNvPr>
          <p:cNvSpPr/>
          <p:nvPr/>
        </p:nvSpPr>
        <p:spPr>
          <a:xfrm>
            <a:off x="6507472" y="4031023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621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34E9-0637-16D4-100C-0C222A6F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0">
            <a:extLst>
              <a:ext uri="{FF2B5EF4-FFF2-40B4-BE49-F238E27FC236}">
                <a16:creationId xmlns:a16="http://schemas.microsoft.com/office/drawing/2014/main" id="{C0FCE6A3-02F2-6B3E-6320-12A0EA035022}"/>
              </a:ext>
            </a:extLst>
          </p:cNvPr>
          <p:cNvSpPr/>
          <p:nvPr/>
        </p:nvSpPr>
        <p:spPr>
          <a:xfrm>
            <a:off x="19906" y="6394428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lang="en-US" sz="9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E73DF63-1A6B-489D-BFDA-047E748BBF75}"/>
              </a:ext>
            </a:extLst>
          </p:cNvPr>
          <p:cNvSpPr txBox="1"/>
          <p:nvPr/>
        </p:nvSpPr>
        <p:spPr>
          <a:xfrm>
            <a:off x="925082" y="-230158"/>
            <a:ext cx="6107390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endParaRPr lang="en-US" sz="18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1B5A67-6362-4CB5-A11A-FD723679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92" y="708832"/>
            <a:ext cx="137512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92ED45-CDEF-EA1A-4D45-EA5C24AF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723" y="3319131"/>
            <a:ext cx="13751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3CDBF3-4D0F-4D5E-7052-24CDA90B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82" y="50039"/>
            <a:ext cx="10515600" cy="490907"/>
          </a:xfrm>
        </p:spPr>
        <p:txBody>
          <a:bodyPr>
            <a:normAutofit/>
          </a:bodyPr>
          <a:lstStyle/>
          <a:p>
            <a:r>
              <a:rPr lang="en-US" sz="2800" b="1" dirty="0"/>
              <a:t>Subsidy contribution in DISCOM revenue 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251785B4-6DA3-662B-6A22-DC277938CD9C}"/>
              </a:ext>
            </a:extLst>
          </p:cNvPr>
          <p:cNvSpPr txBox="1"/>
          <p:nvPr/>
        </p:nvSpPr>
        <p:spPr>
          <a:xfrm>
            <a:off x="567158" y="918308"/>
            <a:ext cx="6107390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BEB29-5682-6BF8-D493-FCD717BC3521}"/>
              </a:ext>
            </a:extLst>
          </p:cNvPr>
          <p:cNvSpPr txBox="1"/>
          <p:nvPr/>
        </p:nvSpPr>
        <p:spPr>
          <a:xfrm>
            <a:off x="53688" y="1063832"/>
            <a:ext cx="58836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Total subsidy as approved by ERC for FY23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831FB-4828-0F34-B324-D180D088A274}"/>
              </a:ext>
            </a:extLst>
          </p:cNvPr>
          <p:cNvSpPr txBox="1"/>
          <p:nvPr/>
        </p:nvSpPr>
        <p:spPr>
          <a:xfrm>
            <a:off x="2480989" y="557392"/>
            <a:ext cx="7884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Reduced dependence on cross subsidy but increased dependence on subsidies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48A519-A5E5-0ECE-E9DB-C262D42B4A80}"/>
              </a:ext>
            </a:extLst>
          </p:cNvPr>
          <p:cNvSpPr txBox="1"/>
          <p:nvPr/>
        </p:nvSpPr>
        <p:spPr>
          <a:xfrm>
            <a:off x="5289110" y="1557109"/>
            <a:ext cx="6571594" cy="4708981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6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Revenue from subsidy ≥ 30% of the revenue requirement in six states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6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Pradesh, Rajasthan, Bihar, Karnataka, Tamil Nadu and Uttar Pradesh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endParaRPr lang="en-GB" sz="1000" b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Cross subsidy contribution to ARR ranges from 7% to 16% in 8 states</a:t>
            </a: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ERCs  fixed tariff so cross-subsidy revenue contributes to &lt; 10% of ARR</a:t>
            </a:r>
            <a:r>
              <a:rPr lang="en-GB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six states</a:t>
            </a: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 subsidy contribution ranges from 11% to 47% in 8 states</a:t>
            </a:r>
            <a:endParaRPr lang="en-GB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&gt;35% in  Madhya Pradesh, Bihar and Rajasthan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Karnataka will see increase in FY24  with free power for domestic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Agricultural and domestic tariffs closer to average cost of supply (ACoS)</a:t>
            </a:r>
          </a:p>
          <a:p>
            <a:pPr fontAlgn="base"/>
            <a:endParaRPr lang="en-IN" sz="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</a:pPr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Domestic tariffs</a:t>
            </a:r>
          </a:p>
          <a:p>
            <a:pPr marL="742950" lvl="1" indent="-285750" fontAlgn="base">
              <a:buFont typeface="Lato" panose="020F0502020204030203" pitchFamily="34" charset="0"/>
              <a:buChar char="—"/>
            </a:pPr>
            <a:r>
              <a:rPr lang="en-IN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&gt; 90% of ACoS in 5 of 9 states,  &gt; 80% in 7 of 9 states</a:t>
            </a:r>
          </a:p>
          <a:p>
            <a:pPr marL="742950" lvl="1" indent="-285750" fontAlgn="base">
              <a:buFont typeface="Lato" panose="020F0502020204030203" pitchFamily="34" charset="0"/>
              <a:buChar char="—"/>
            </a:pPr>
            <a:endParaRPr lang="en-IN" sz="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</a:pPr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Agricultural tariffs</a:t>
            </a:r>
          </a:p>
          <a:p>
            <a:pPr marL="742950" lvl="1" indent="-285750" fontAlgn="base">
              <a:buFont typeface="Lato" panose="020F0502020204030203" pitchFamily="34" charset="0"/>
              <a:buChar char="—"/>
            </a:pPr>
            <a:r>
              <a:rPr lang="en-IN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 90% of ACoS in </a:t>
            </a:r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 and Bihar</a:t>
            </a:r>
            <a:r>
              <a:rPr lang="en-IN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78% in </a:t>
            </a:r>
            <a:r>
              <a:rPr lang="en-IN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Rajasthan</a:t>
            </a:r>
            <a:r>
              <a:rPr lang="en-IN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GB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</a:pPr>
            <a:endParaRPr lang="en-GB" sz="400" b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0C3DCC-60ED-2497-B026-0B74F73A7691}"/>
              </a:ext>
            </a:extLst>
          </p:cNvPr>
          <p:cNvSpPr txBox="1"/>
          <p:nvPr/>
        </p:nvSpPr>
        <p:spPr>
          <a:xfrm>
            <a:off x="5211536" y="1060308"/>
            <a:ext cx="672674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7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Dependence on Cross subsidy and Government subsidy  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FF1EBC-2596-EE6B-2646-8523743F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23</a:t>
            </a:fld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68C0398-21A4-249A-A0DD-824A8BFB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8" y="1588172"/>
            <a:ext cx="4998408" cy="4898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1714C-426B-313C-F7EB-3869C9CC1C65}"/>
              </a:ext>
            </a:extLst>
          </p:cNvPr>
          <p:cNvSpPr txBox="1"/>
          <p:nvPr/>
        </p:nvSpPr>
        <p:spPr>
          <a:xfrm>
            <a:off x="19906" y="6492875"/>
            <a:ext cx="51916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Delhi is not included as data for FY23 was not available.</a:t>
            </a:r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556DD539-E549-5EE5-16A1-078EE634F54F}"/>
              </a:ext>
            </a:extLst>
          </p:cNvPr>
          <p:cNvSpPr/>
          <p:nvPr/>
        </p:nvSpPr>
        <p:spPr>
          <a:xfrm>
            <a:off x="127432" y="1385850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E8B6167A-0AF9-BAFE-9219-52BE6F619EB5}"/>
              </a:ext>
            </a:extLst>
          </p:cNvPr>
          <p:cNvSpPr/>
          <p:nvPr/>
        </p:nvSpPr>
        <p:spPr>
          <a:xfrm>
            <a:off x="5280653" y="1398102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3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ABA9FD-C7CB-61DB-29CF-62A279802BE8}"/>
              </a:ext>
            </a:extLst>
          </p:cNvPr>
          <p:cNvSpPr/>
          <p:nvPr/>
        </p:nvSpPr>
        <p:spPr>
          <a:xfrm>
            <a:off x="142240" y="1253065"/>
            <a:ext cx="11800153" cy="1923604"/>
          </a:xfrm>
          <a:prstGeom prst="rect">
            <a:avLst/>
          </a:prstGeom>
          <a:solidFill>
            <a:srgbClr val="F6E6C4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9A84-245B-A31B-54F1-56D233DD9A28}"/>
              </a:ext>
            </a:extLst>
          </p:cNvPr>
          <p:cNvSpPr txBox="1"/>
          <p:nvPr/>
        </p:nvSpPr>
        <p:spPr>
          <a:xfrm>
            <a:off x="1423028" y="173131"/>
            <a:ext cx="9345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of Day Tariffs Levied Across the 10 States Studied </a:t>
            </a:r>
            <a:endParaRPr lang="en-IN" sz="28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23D46-F634-60CB-9CBE-095E1B65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840989"/>
            <a:ext cx="11714480" cy="412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level framework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FD5FC-7D5E-9776-E700-BAB4734DB8F5}"/>
              </a:ext>
            </a:extLst>
          </p:cNvPr>
          <p:cNvSpPr/>
          <p:nvPr/>
        </p:nvSpPr>
        <p:spPr>
          <a:xfrm>
            <a:off x="142240" y="4009292"/>
            <a:ext cx="5953760" cy="2485684"/>
          </a:xfrm>
          <a:prstGeom prst="rect">
            <a:avLst/>
          </a:prstGeom>
          <a:solidFill>
            <a:srgbClr val="F6E6C4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B5C7B6-FBC5-2C96-273D-016E9731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17936"/>
              </p:ext>
            </p:extLst>
          </p:nvPr>
        </p:nvGraphicFramePr>
        <p:xfrm>
          <a:off x="6232941" y="3390900"/>
          <a:ext cx="5800130" cy="3160956"/>
        </p:xfrm>
        <a:graphic>
          <a:graphicData uri="http://schemas.openxmlformats.org/drawingml/2006/table">
            <a:tbl>
              <a:tblPr/>
              <a:tblGrid>
                <a:gridCol w="2185933">
                  <a:extLst>
                    <a:ext uri="{9D8B030D-6E8A-4147-A177-3AD203B41FA5}">
                      <a16:colId xmlns:a16="http://schemas.microsoft.com/office/drawing/2014/main" val="2580797309"/>
                    </a:ext>
                  </a:extLst>
                </a:gridCol>
                <a:gridCol w="1546671">
                  <a:extLst>
                    <a:ext uri="{9D8B030D-6E8A-4147-A177-3AD203B41FA5}">
                      <a16:colId xmlns:a16="http://schemas.microsoft.com/office/drawing/2014/main" val="359025507"/>
                    </a:ext>
                  </a:extLst>
                </a:gridCol>
                <a:gridCol w="2067526">
                  <a:extLst>
                    <a:ext uri="{9D8B030D-6E8A-4147-A177-3AD203B41FA5}">
                      <a16:colId xmlns:a16="http://schemas.microsoft.com/office/drawing/2014/main" val="30869183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Calibri"/>
                        </a:rPr>
                        <a:t>Applicability</a:t>
                      </a: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States</a:t>
                      </a:r>
                      <a:endParaRPr lang="en-US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Load above which ToD tariffs are levied</a:t>
                      </a:r>
                      <a:endParaRPr lang="en-US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22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 applicable on LT </a:t>
                      </a:r>
                      <a:endParaRPr lang="en-US" sz="1400" i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Madhya Pradesh, Karnataka, Bihar</a:t>
                      </a: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3343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Some LT categories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(3 or less)</a:t>
                      </a:r>
                      <a:endParaRPr lang="en-US" sz="1400" i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Uttar Pradesh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 specified</a:t>
                      </a:r>
                      <a:endParaRPr lang="en-US" sz="1400" i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55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Rajasthan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0278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Gujarat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77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Kerala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1901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Most LT categories 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(4 or more)</a:t>
                      </a:r>
                      <a:endParaRPr lang="en-US" sz="1400" i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Maharashtra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762683"/>
                  </a:ext>
                </a:extLst>
              </a:tr>
              <a:tr h="149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Tamil Nadu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07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All LT (excl. domestic)</a:t>
                      </a:r>
                      <a:endParaRPr lang="en-US" sz="1400" i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Delhi </a:t>
                      </a:r>
                      <a:endParaRPr lang="en-US" sz="1500" b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0302" marR="50302" marT="50302" marB="50302" anchor="ctr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306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FDBCE4-FDC3-B2C5-EBA3-240F692130FB}"/>
              </a:ext>
            </a:extLst>
          </p:cNvPr>
          <p:cNvSpPr txBox="1"/>
          <p:nvPr/>
        </p:nvSpPr>
        <p:spPr>
          <a:xfrm>
            <a:off x="227915" y="3468206"/>
            <a:ext cx="573114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Applicability: Wide variation  across studied states</a:t>
            </a:r>
          </a:p>
          <a:p>
            <a:pPr>
              <a:defRPr/>
            </a:pPr>
            <a:endParaRPr lang="en-IN" dirty="0">
              <a:solidFill>
                <a:srgbClr val="4140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en-IN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Levy on HT consumers in 16 studied states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states levy on HT C&amp;I consumers but only 6 states levy on a wider ambit of HT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Bihar levies on all HT categories</a:t>
            </a:r>
          </a:p>
          <a:p>
            <a:pPr>
              <a:defRPr/>
            </a:pPr>
            <a:endParaRPr lang="en-IN" sz="17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en-IN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states levy ToD on LT consumers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Delhi applicability for &gt; 10 Kw for all except domestic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 states with &gt; 20 Kw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261AD9-E118-F2EE-5037-CA1F2F60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4530" r="3581"/>
          <a:stretch/>
        </p:blipFill>
        <p:spPr>
          <a:xfrm>
            <a:off x="9978012" y="4917161"/>
            <a:ext cx="1979526" cy="16305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DE75F-F8DE-54D9-DE4F-60DBF4EF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681" y="6550104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24</a:t>
            </a:fld>
            <a:endParaRPr lang="en-IN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B83E778A-BA56-F4C7-7AE3-D53602D3D6BA}"/>
              </a:ext>
            </a:extLst>
          </p:cNvPr>
          <p:cNvSpPr/>
          <p:nvPr/>
        </p:nvSpPr>
        <p:spPr>
          <a:xfrm>
            <a:off x="227916" y="1164786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BED3820D-52E6-74F2-CDB0-091086536CB2}"/>
              </a:ext>
            </a:extLst>
          </p:cNvPr>
          <p:cNvSpPr/>
          <p:nvPr/>
        </p:nvSpPr>
        <p:spPr>
          <a:xfrm>
            <a:off x="227915" y="3867792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74464-4534-D95C-E188-FB09F4BD8FD0}"/>
              </a:ext>
            </a:extLst>
          </p:cNvPr>
          <p:cNvSpPr txBox="1"/>
          <p:nvPr/>
        </p:nvSpPr>
        <p:spPr>
          <a:xfrm>
            <a:off x="249607" y="1253065"/>
            <a:ext cx="1108493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 2023: </a:t>
            </a:r>
            <a:r>
              <a:rPr lang="en-US" sz="17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Electricity (Rights of Consumers) Amendment Rules, 2023</a:t>
            </a:r>
            <a:r>
              <a:rPr lang="en-IN" sz="17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notified </a:t>
            </a:r>
            <a:r>
              <a:rPr lang="en-IN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framework for ToD tariffs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Applicability </a:t>
            </a: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sz="1700" b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Commercial and Industrial  (C&amp;I) consumers with max. demand &gt; 10 kW , consumers with smart meters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Charges (specified as % of energy charge)</a:t>
            </a:r>
            <a:endParaRPr lang="en-US" sz="17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Peak penalty range  not less than 10% not more than 20% of tariff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Day time rebate       At least 20% of tariff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Slot restriction: </a:t>
            </a:r>
            <a:r>
              <a:rPr lang="en-US" sz="1700" b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Peak periods shall not be more than solar hours (8 hours in a day)</a:t>
            </a:r>
          </a:p>
        </p:txBody>
      </p:sp>
    </p:spTree>
    <p:extLst>
      <p:ext uri="{BB962C8B-B14F-4D97-AF65-F5344CB8AC3E}">
        <p14:creationId xmlns:p14="http://schemas.microsoft.com/office/powerpoint/2010/main" val="1789499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34E9-0637-16D4-100C-0C222A6F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BD5627A-9873-2E95-7FA1-92FD5B6BABCE}"/>
              </a:ext>
            </a:extLst>
          </p:cNvPr>
          <p:cNvSpPr/>
          <p:nvPr/>
        </p:nvSpPr>
        <p:spPr>
          <a:xfrm>
            <a:off x="3810" y="6454143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6A91B-52A3-9BA9-CE0C-5D791294D852}"/>
              </a:ext>
            </a:extLst>
          </p:cNvPr>
          <p:cNvSpPr txBox="1"/>
          <p:nvPr/>
        </p:nvSpPr>
        <p:spPr>
          <a:xfrm>
            <a:off x="12403284" y="6504075"/>
            <a:ext cx="768927" cy="193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algn="r">
              <a:defRPr/>
            </a:pPr>
            <a:fld id="{3AEBCD63-EB7C-49D3-B5D8-A7CF77EC9738}" type="slidenum">
              <a:rPr lang="en-IN" sz="900">
                <a:solidFill>
                  <a:prstClr val="black"/>
                </a:solidFill>
                <a:latin typeface="Calibri" panose="020F0502020204030204"/>
              </a:rPr>
              <a:pPr algn="r">
                <a:defRPr/>
              </a:pPr>
              <a:t>25</a:t>
            </a:fld>
            <a:endParaRPr lang="en-IN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EF3C8107-ED27-8B58-3922-D6B20F33BAB2}"/>
              </a:ext>
            </a:extLst>
          </p:cNvPr>
          <p:cNvSpPr txBox="1"/>
          <p:nvPr/>
        </p:nvSpPr>
        <p:spPr>
          <a:xfrm>
            <a:off x="802696" y="-464436"/>
            <a:ext cx="10845514" cy="1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r>
              <a:rPr lang="en-US" sz="30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A77DA-C25A-1463-BD65-3994FA5E3B73}"/>
              </a:ext>
            </a:extLst>
          </p:cNvPr>
          <p:cNvSpPr txBox="1"/>
          <p:nvPr/>
        </p:nvSpPr>
        <p:spPr>
          <a:xfrm>
            <a:off x="9318068" y="1915934"/>
            <a:ext cx="2528940" cy="4093428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7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Incentives, Penalties as % of energy charges:</a:t>
            </a:r>
          </a:p>
          <a:p>
            <a:pPr algn="just">
              <a:defRPr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Haryana: 36% rebate in solar hours</a:t>
            </a:r>
            <a:endParaRPr lang="en-US" sz="5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Delhi:  20% penalty in solar hours.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Kerala: 50% penalty during peak and 25% rebate during off-peak</a:t>
            </a:r>
            <a:endParaRPr lang="en-US" sz="5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Off-peak periods in night hours, rebates range from 15% to 27%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5 states only offer rebates, no penalties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E4984-4753-23C2-5C0B-B594639134AB}"/>
              </a:ext>
            </a:extLst>
          </p:cNvPr>
          <p:cNvSpPr txBox="1"/>
          <p:nvPr/>
        </p:nvSpPr>
        <p:spPr>
          <a:xfrm>
            <a:off x="61497" y="6254293"/>
            <a:ext cx="8681776" cy="338554"/>
          </a:xfrm>
          <a:prstGeom prst="rect">
            <a:avLst/>
          </a:prstGeom>
          <a:solidFill>
            <a:srgbClr val="A5C0E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 tariffs vary seasonally in Andhra Pradesh, Madhya Pradesh and Uttar Pradesh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24940-1BD9-FCF7-6C95-B9C5D56A3CDD}"/>
              </a:ext>
            </a:extLst>
          </p:cNvPr>
          <p:cNvSpPr txBox="1"/>
          <p:nvPr/>
        </p:nvSpPr>
        <p:spPr>
          <a:xfrm>
            <a:off x="149793" y="1039026"/>
            <a:ext cx="868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HT Industrial categories in 16 states for FY24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43F443-7A68-97CD-B4E6-595E97B3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0" y="265153"/>
            <a:ext cx="10515600" cy="505776"/>
          </a:xfrm>
        </p:spPr>
        <p:txBody>
          <a:bodyPr>
            <a:normAutofit/>
          </a:bodyPr>
          <a:lstStyle/>
          <a:p>
            <a:r>
              <a:rPr lang="en-US" sz="2800" b="1" dirty="0"/>
              <a:t>ToD Tariffs : Slots, Seasons, Extent of rebates and penalties</a:t>
            </a:r>
            <a:endParaRPr lang="en-IN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77EAB-2E1C-1581-2B2D-54C0212B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BDC67-0034-47DB-A3B9-855043CC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" y="1651248"/>
            <a:ext cx="8902283" cy="4448172"/>
          </a:xfrm>
          <a:prstGeom prst="rect">
            <a:avLst/>
          </a:prstGeom>
        </p:spPr>
      </p:pic>
      <p:sp>
        <p:nvSpPr>
          <p:cNvPr id="3" name="Shape 6">
            <a:extLst>
              <a:ext uri="{FF2B5EF4-FFF2-40B4-BE49-F238E27FC236}">
                <a16:creationId xmlns:a16="http://schemas.microsoft.com/office/drawing/2014/main" id="{783D7525-1556-442B-0CE9-ED74DF430843}"/>
              </a:ext>
            </a:extLst>
          </p:cNvPr>
          <p:cNvSpPr/>
          <p:nvPr/>
        </p:nvSpPr>
        <p:spPr>
          <a:xfrm>
            <a:off x="207144" y="1428167"/>
            <a:ext cx="3503637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7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5F5FF-6563-801A-A3CA-B14F0804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0AAFE0C-066E-F922-84D1-4057AB15D70B}"/>
              </a:ext>
            </a:extLst>
          </p:cNvPr>
          <p:cNvSpPr txBox="1"/>
          <p:nvPr/>
        </p:nvSpPr>
        <p:spPr>
          <a:xfrm>
            <a:off x="6234238" y="165349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A8EA06B1-96BD-78C7-763D-BBF189D7AE3E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3AD69-D8A3-32A7-B163-7F717C11C57B}"/>
              </a:ext>
            </a:extLst>
          </p:cNvPr>
          <p:cNvSpPr txBox="1"/>
          <p:nvPr/>
        </p:nvSpPr>
        <p:spPr>
          <a:xfrm>
            <a:off x="642952" y="2145320"/>
            <a:ext cx="10352314" cy="143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100" rtlCol="0" anchor="ctr">
            <a:spAutoFit/>
          </a:bodyPr>
          <a:lstStyle/>
          <a:p>
            <a:pPr defTabSz="548640" hangingPunct="0">
              <a:defRPr/>
            </a:pPr>
            <a:r>
              <a:rPr lang="en-US" sz="3000" b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of Supply and Service </a:t>
            </a:r>
          </a:p>
          <a:p>
            <a:pPr defTabSz="548640" hangingPunct="0">
              <a:defRPr/>
            </a:pPr>
            <a:endParaRPr lang="en-US" sz="28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DT failure rate trends</a:t>
            </a: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89B6F849-6903-DA5B-EB97-0FA53EC24781}"/>
              </a:ext>
            </a:extLst>
          </p:cNvPr>
          <p:cNvSpPr/>
          <p:nvPr/>
        </p:nvSpPr>
        <p:spPr>
          <a:xfrm>
            <a:off x="711545" y="2647608"/>
            <a:ext cx="432900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5" name="Image 3" descr="Image 3">
            <a:extLst>
              <a:ext uri="{FF2B5EF4-FFF2-40B4-BE49-F238E27FC236}">
                <a16:creationId xmlns:a16="http://schemas.microsoft.com/office/drawing/2014/main" id="{C47EBC42-EBA8-DB00-2995-2B199F31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2" y="4926335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706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34E9-0637-16D4-100C-0C222A6F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5C7437-BC85-09F2-1AEA-514A22C4D18E}"/>
              </a:ext>
            </a:extLst>
          </p:cNvPr>
          <p:cNvSpPr/>
          <p:nvPr/>
        </p:nvSpPr>
        <p:spPr>
          <a:xfrm>
            <a:off x="6547037" y="5221231"/>
            <a:ext cx="5220601" cy="1578575"/>
          </a:xfrm>
          <a:prstGeom prst="rect">
            <a:avLst/>
          </a:prstGeom>
          <a:solidFill>
            <a:srgbClr val="F6E6C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637FC-5B09-50D8-F2B6-EAEFF7CF4415}"/>
              </a:ext>
            </a:extLst>
          </p:cNvPr>
          <p:cNvSpPr/>
          <p:nvPr/>
        </p:nvSpPr>
        <p:spPr>
          <a:xfrm>
            <a:off x="6507836" y="3142382"/>
            <a:ext cx="5220601" cy="1578575"/>
          </a:xfrm>
          <a:prstGeom prst="rect">
            <a:avLst/>
          </a:prstGeom>
          <a:solidFill>
            <a:srgbClr val="F6E6C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2AC4D-690F-5411-E47D-2BFAFB632C4F}"/>
              </a:ext>
            </a:extLst>
          </p:cNvPr>
          <p:cNvSpPr/>
          <p:nvPr/>
        </p:nvSpPr>
        <p:spPr>
          <a:xfrm>
            <a:off x="6534622" y="1250045"/>
            <a:ext cx="5174962" cy="1343507"/>
          </a:xfrm>
          <a:prstGeom prst="rect">
            <a:avLst/>
          </a:prstGeom>
          <a:solidFill>
            <a:srgbClr val="F6E6C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14B96-D203-FB8D-C14B-B25BA0E0F64C}"/>
              </a:ext>
            </a:extLst>
          </p:cNvPr>
          <p:cNvSpPr txBox="1"/>
          <p:nvPr/>
        </p:nvSpPr>
        <p:spPr>
          <a:xfrm>
            <a:off x="12403284" y="6504075"/>
            <a:ext cx="768927" cy="193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algn="r">
              <a:defRPr/>
            </a:pPr>
            <a:fld id="{3AEBCD63-EB7C-49D3-B5D8-A7CF77EC9738}" type="slidenum">
              <a:rPr lang="en-IN" sz="900">
                <a:solidFill>
                  <a:prstClr val="black"/>
                </a:solidFill>
                <a:latin typeface="Calibri" panose="020F0502020204030204"/>
              </a:rPr>
              <a:pPr algn="r">
                <a:defRPr/>
              </a:pPr>
              <a:t>27</a:t>
            </a:fld>
            <a:endParaRPr lang="en-IN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E73DF63-1A6B-489D-BFDA-047E748BBF75}"/>
              </a:ext>
            </a:extLst>
          </p:cNvPr>
          <p:cNvSpPr txBox="1"/>
          <p:nvPr/>
        </p:nvSpPr>
        <p:spPr>
          <a:xfrm>
            <a:off x="1143000" y="58194"/>
            <a:ext cx="9283928" cy="63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548640" hangingPunct="0">
              <a:lnSpc>
                <a:spcPts val="5750"/>
              </a:lnSpc>
              <a:defRPr sz="3000" b="1" kern="0">
                <a:solidFill>
                  <a:srgbClr val="00367E"/>
                </a:solidFill>
                <a:latin typeface="Lato-Bold"/>
                <a:ea typeface="Lato-Bold"/>
                <a:cs typeface="Lato-Bold"/>
              </a:defRPr>
            </a:lvl1pPr>
          </a:lstStyle>
          <a:p>
            <a:pPr>
              <a:defRPr/>
            </a:pP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A86BB-CB2E-19F6-CCC5-DD7B2DE5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" y="1359265"/>
            <a:ext cx="6147930" cy="5144810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EEB63A60-8544-C18E-4C45-ADE9842E3E46}"/>
              </a:ext>
            </a:extLst>
          </p:cNvPr>
          <p:cNvSpPr txBox="1">
            <a:spLocks/>
          </p:cNvSpPr>
          <p:nvPr/>
        </p:nvSpPr>
        <p:spPr>
          <a:xfrm>
            <a:off x="6467086" y="856524"/>
            <a:ext cx="5278711" cy="5313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600" b="1" dirty="0">
                <a:solidFill>
                  <a:srgbClr val="414042"/>
                </a:solidFill>
                <a:ea typeface="Calibri" panose="020F0502020204030204" pitchFamily="34" charset="0"/>
                <a:cs typeface="Helvetica Neue"/>
              </a:rPr>
              <a:t>Relevance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endParaRPr lang="en-GB" sz="500" dirty="0">
              <a:solidFill>
                <a:srgbClr val="000000"/>
              </a:solidFill>
              <a:ea typeface="Calibri" panose="020F0502020204030204" pitchFamily="34" charset="0"/>
              <a:cs typeface="Helvetica Neue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endParaRPr lang="en-GB" sz="500" dirty="0">
              <a:solidFill>
                <a:srgbClr val="000000"/>
              </a:solidFill>
              <a:ea typeface="Calibri" panose="020F0502020204030204" pitchFamily="34" charset="0"/>
              <a:cs typeface="Helvetica Neue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Helvetica Neue"/>
              </a:rPr>
              <a:t>Robust and Universal Indicator of network reliability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Helvetica Neue"/>
              </a:rPr>
              <a:t>Can help gauge network investment, O&amp;M requirements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  <a:cs typeface="Helvetica Neue"/>
              </a:rPr>
              <a:t>Ideally, time taken to repair DTs and mean time between DT failures should also be tracked. 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1600" b="1" dirty="0">
              <a:solidFill>
                <a:srgbClr val="000000"/>
              </a:solidFill>
              <a:ea typeface="Calibri" panose="020F0502020204030204" pitchFamily="34" charset="0"/>
              <a:cs typeface="Helvetica Neue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600" b="1" dirty="0">
                <a:solidFill>
                  <a:srgbClr val="414042"/>
                </a:solidFill>
                <a:ea typeface="Calibri" panose="020F0502020204030204" pitchFamily="34" charset="0"/>
                <a:cs typeface="Helvetica Neue"/>
              </a:rPr>
              <a:t>Trends</a:t>
            </a:r>
            <a:endParaRPr lang="en-IN" sz="1600" b="1" dirty="0">
              <a:solidFill>
                <a:srgbClr val="41404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endParaRPr lang="en-IN" sz="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endParaRPr lang="en-IN" sz="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Sharp improvement in DT failure rates reported in Uttar Pradesh and Maharashtra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Improvements also noted in Karnataka and Delhi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Marginal improvements in 5 states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Significant increase in Madhya Pradesh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Regulatory scrutiny of reporting is absent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endParaRPr lang="en-IN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IN" sz="1600" b="1" dirty="0">
                <a:solidFill>
                  <a:srgbClr val="4140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Circle-wise DT failure rates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endParaRPr lang="en-IN" sz="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Wide diversity in rates across DISCOMs due to sales mix, network density and geography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Significant skewness anticipated within DISCOMs as well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Ideally DT failure rate should be tracked at circle level by national and state agencies.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IN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hape 6">
            <a:extLst>
              <a:ext uri="{FF2B5EF4-FFF2-40B4-BE49-F238E27FC236}">
                <a16:creationId xmlns:a16="http://schemas.microsoft.com/office/drawing/2014/main" id="{2E85C945-AED0-EE75-7284-F8706726CF21}"/>
              </a:ext>
            </a:extLst>
          </p:cNvPr>
          <p:cNvSpPr/>
          <p:nvPr/>
        </p:nvSpPr>
        <p:spPr>
          <a:xfrm>
            <a:off x="6570836" y="1174544"/>
            <a:ext cx="287796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7E93FB03-C851-DA5D-F864-689C6DDD1F01}"/>
              </a:ext>
            </a:extLst>
          </p:cNvPr>
          <p:cNvSpPr/>
          <p:nvPr/>
        </p:nvSpPr>
        <p:spPr>
          <a:xfrm flipV="1">
            <a:off x="6570836" y="3048760"/>
            <a:ext cx="287796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448FB27B-CFB7-8FCE-693B-946928285F4A}"/>
              </a:ext>
            </a:extLst>
          </p:cNvPr>
          <p:cNvSpPr/>
          <p:nvPr/>
        </p:nvSpPr>
        <p:spPr>
          <a:xfrm>
            <a:off x="6570836" y="5127481"/>
            <a:ext cx="287796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ED67A-F2AB-7766-8176-9A1BD4033A6F}"/>
              </a:ext>
            </a:extLst>
          </p:cNvPr>
          <p:cNvSpPr txBox="1"/>
          <p:nvPr/>
        </p:nvSpPr>
        <p:spPr>
          <a:xfrm>
            <a:off x="1543890" y="487192"/>
            <a:ext cx="91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indicator of network availability, circle-wise tracking, regulatory scrutiny largely missing 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FBD5A0-DB96-70CC-68BB-786E8E76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32"/>
            <a:ext cx="10515600" cy="461071"/>
          </a:xfrm>
        </p:spPr>
        <p:txBody>
          <a:bodyPr>
            <a:noAutofit/>
          </a:bodyPr>
          <a:lstStyle/>
          <a:p>
            <a:r>
              <a:rPr lang="en-US" sz="2800" dirty="0"/>
              <a:t>Trends in Distribution Transformer Failure rate</a:t>
            </a:r>
            <a:br>
              <a:rPr lang="en-US" sz="2800" dirty="0"/>
            </a:br>
            <a:endParaRPr lang="en-IN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EF151E-8502-CD15-9497-9442F94B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</a:t>
            </a:fld>
            <a:endParaRPr lang="en-US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7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42" name="Text 1"/>
          <p:cNvSpPr txBox="1"/>
          <p:nvPr/>
        </p:nvSpPr>
        <p:spPr>
          <a:xfrm>
            <a:off x="722445" y="862267"/>
            <a:ext cx="4000102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2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100"/>
              </a:lnSpc>
              <a:defRPr/>
            </a:pPr>
            <a:r>
              <a:rPr lang="en-US" sz="4800" kern="0" dirty="0"/>
              <a:t> Findings</a:t>
            </a:r>
            <a:endParaRPr sz="4800" kern="0" dirty="0"/>
          </a:p>
        </p:txBody>
      </p:sp>
      <p:sp>
        <p:nvSpPr>
          <p:cNvPr id="244" name="Text 3"/>
          <p:cNvSpPr txBox="1"/>
          <p:nvPr/>
        </p:nvSpPr>
        <p:spPr>
          <a:xfrm>
            <a:off x="5540455" y="167930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5" name="Text 3"/>
          <p:cNvSpPr txBox="1"/>
          <p:nvPr/>
        </p:nvSpPr>
        <p:spPr>
          <a:xfrm>
            <a:off x="5581093" y="2940786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CD97FEA-0D4A-B0EF-269C-960CF3805049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6EE2B905-BAF6-F655-A1F3-D3FCFFC867A3}"/>
              </a:ext>
            </a:extLst>
          </p:cNvPr>
          <p:cNvSpPr txBox="1"/>
          <p:nvPr/>
        </p:nvSpPr>
        <p:spPr>
          <a:xfrm>
            <a:off x="4985470" y="1763360"/>
            <a:ext cx="6529391" cy="249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r>
              <a:rPr lang="en-US" sz="2800" i="1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Solar feeder for Agriculture</a:t>
            </a:r>
            <a:endParaRPr sz="2800" i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7CAD446-182C-0B05-2C61-16259F686F38}"/>
              </a:ext>
            </a:extLst>
          </p:cNvPr>
          <p:cNvSpPr txBox="1"/>
          <p:nvPr/>
        </p:nvSpPr>
        <p:spPr>
          <a:xfrm>
            <a:off x="4985470" y="3508988"/>
            <a:ext cx="5525166" cy="480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r>
              <a:rPr lang="en-IN" sz="2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Circle-wise Distribution Plans</a:t>
            </a:r>
          </a:p>
          <a:p>
            <a:pPr defTabSz="548640" hangingPunct="0">
              <a:lnSpc>
                <a:spcPts val="1800"/>
              </a:lnSpc>
              <a:defRPr/>
            </a:pPr>
            <a:endParaRPr lang="en-US" sz="2800" i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D937D20E-D004-E76F-2BD0-A920E63DF445}"/>
              </a:ext>
            </a:extLst>
          </p:cNvPr>
          <p:cNvSpPr txBox="1"/>
          <p:nvPr/>
        </p:nvSpPr>
        <p:spPr>
          <a:xfrm>
            <a:off x="4985471" y="2247012"/>
            <a:ext cx="641153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ct val="100000"/>
              </a:lnSpc>
              <a:defRPr/>
            </a:pPr>
            <a:r>
              <a:rPr lang="en-IN" sz="2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Measures taken towards cost compensation with sales migration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097AB-D2D4-2323-E4E1-5EE57E4CC3A2}"/>
              </a:ext>
            </a:extLst>
          </p:cNvPr>
          <p:cNvSpPr txBox="1"/>
          <p:nvPr/>
        </p:nvSpPr>
        <p:spPr>
          <a:xfrm>
            <a:off x="4929038" y="3822330"/>
            <a:ext cx="611505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48640" hangingPunct="0">
              <a:defRPr/>
            </a:pPr>
            <a:r>
              <a:rPr lang="en-IN" sz="2800" i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Agricultural Demand Estimation </a:t>
            </a:r>
          </a:p>
          <a:p>
            <a:pPr defTabSz="548640" hangingPunct="0">
              <a:defRPr/>
            </a:pPr>
            <a:endParaRPr lang="en-US" sz="2800" i="1" kern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8A862-B575-C815-0467-48C4B27FBB0B}"/>
              </a:ext>
            </a:extLst>
          </p:cNvPr>
          <p:cNvSpPr txBox="1"/>
          <p:nvPr/>
        </p:nvSpPr>
        <p:spPr>
          <a:xfrm>
            <a:off x="722445" y="4639874"/>
            <a:ext cx="6106886" cy="746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48640" hangingPunct="0">
              <a:lnSpc>
                <a:spcPts val="5100"/>
              </a:lnSpc>
              <a:defRPr/>
            </a:pPr>
            <a:r>
              <a:rPr lang="en-US" sz="4800" b="1" i="1" kern="0" dirty="0">
                <a:solidFill>
                  <a:srgbClr val="FFFFFF"/>
                </a:solidFill>
                <a:latin typeface="Lato-Bold"/>
                <a:cs typeface="Helvetica"/>
                <a:sym typeface="Lato-Bold"/>
              </a:rPr>
              <a:t>Good Practices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B1F1534-BB30-3363-985A-A03511B5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092" y="6370637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Shape 9">
            <a:extLst>
              <a:ext uri="{FF2B5EF4-FFF2-40B4-BE49-F238E27FC236}">
                <a16:creationId xmlns:a16="http://schemas.microsoft.com/office/drawing/2014/main" id="{C40945C4-5CCD-6535-AC0F-F0E386740BAB}"/>
              </a:ext>
            </a:extLst>
          </p:cNvPr>
          <p:cNvSpPr/>
          <p:nvPr/>
        </p:nvSpPr>
        <p:spPr>
          <a:xfrm>
            <a:off x="2196767" y="5393737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44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B40C36-6734-E59B-3B94-02A8B8252157}"/>
              </a:ext>
            </a:extLst>
          </p:cNvPr>
          <p:cNvSpPr txBox="1"/>
          <p:nvPr/>
        </p:nvSpPr>
        <p:spPr>
          <a:xfrm>
            <a:off x="175531" y="2540435"/>
            <a:ext cx="683801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Maharashtra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Contracted 11.2 GW of capacity for feeder level agricultural solarisation.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Tariffs Rs. 2.9/ kWh and Rs. 3.3/kWh. 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Largest aggregated project for decentralized solar capacity in India 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 of capacity contracted in 2024 under state scheme </a:t>
            </a:r>
            <a:r>
              <a:rPr lang="fi-FI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Mukhyamantri Saur Krushi Vahini Yojana – 2.0 (MSKVY 2.0) with KUSUM Component C support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fi-FI" sz="1600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Approach has been taken up in recent tenders of other states as well. 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endParaRPr lang="fi-FI" sz="1600" b="1" u="sng" dirty="0">
              <a:solidFill>
                <a:srgbClr val="002060"/>
              </a:solidFill>
              <a:uFill>
                <a:solidFill>
                  <a:srgbClr val="FFCC02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fi-FI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Gujarat</a:t>
            </a:r>
          </a:p>
          <a:p>
            <a:pPr>
              <a:defRPr/>
            </a:pPr>
            <a:r>
              <a:rPr lang="fi-FI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Contracted 633 MW using  sub-station-wise tenders </a:t>
            </a:r>
            <a:r>
              <a:rPr lang="fi-FI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 tariff range </a:t>
            </a:r>
          </a:p>
          <a:p>
            <a:pPr>
              <a:defRPr/>
            </a:pPr>
            <a:r>
              <a:rPr lang="fi-FI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Rs. 2.3/kWh - Rs. 3</a:t>
            </a:r>
            <a:r>
              <a:rPr lang="fi-FI" sz="16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/kWh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16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i-FI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 </a:t>
            </a:r>
          </a:p>
          <a:p>
            <a:pPr>
              <a:defRPr/>
            </a:pPr>
            <a:r>
              <a:rPr lang="fi-FI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Awarded about 200 MW are tariffs between Rs. 2.3 and Rs. 3.22/unit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1500" b="1" u="sng" dirty="0">
              <a:solidFill>
                <a:prstClr val="black"/>
              </a:solidFill>
              <a:uFill>
                <a:solidFill>
                  <a:srgbClr val="FFCC02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45368-1A74-8F42-3605-F3F521527416}"/>
              </a:ext>
            </a:extLst>
          </p:cNvPr>
          <p:cNvSpPr txBox="1"/>
          <p:nvPr/>
        </p:nvSpPr>
        <p:spPr>
          <a:xfrm>
            <a:off x="7183225" y="2586236"/>
            <a:ext cx="4703974" cy="4031873"/>
          </a:xfrm>
          <a:prstGeom prst="rect">
            <a:avLst/>
          </a:prstGeom>
          <a:solidFill>
            <a:srgbClr val="C2DFF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features of MSKVY 2.0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Developers</a:t>
            </a: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Financial support for three years 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DISCOM</a:t>
            </a: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Grant for substation augmentation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Gram Panchayats</a:t>
            </a: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Social benefit grant for three years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Timely payment</a:t>
            </a: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Revolving fund of Rs. 700 crore for timely payments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Tendering: </a:t>
            </a: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 based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F1502-AE7A-A098-D353-159791D4B537}"/>
              </a:ext>
            </a:extLst>
          </p:cNvPr>
          <p:cNvSpPr txBox="1"/>
          <p:nvPr/>
        </p:nvSpPr>
        <p:spPr>
          <a:xfrm>
            <a:off x="235342" y="1143875"/>
            <a:ext cx="11651857" cy="1323439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Relevance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to 10 MW solar located at the feeder level 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day time supply to farmers |Reduce cost of supply &amp; subsidy requirement over time| Meet DRE RPO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30% capex grant provided under MNRE’s Kusum Scheme (Component C) since 2020.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Lukewarm procurement across states in the first couple of years despite benefits due to implementation challenges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F105B5-D110-3890-B8F8-2396FBEABCA3}"/>
              </a:ext>
            </a:extLst>
          </p:cNvPr>
          <p:cNvSpPr/>
          <p:nvPr/>
        </p:nvSpPr>
        <p:spPr>
          <a:xfrm>
            <a:off x="235343" y="747875"/>
            <a:ext cx="11651856" cy="396000"/>
          </a:xfrm>
          <a:custGeom>
            <a:avLst/>
            <a:gdLst>
              <a:gd name="connsiteX0" fmla="*/ 0 w 2884804"/>
              <a:gd name="connsiteY0" fmla="*/ 0 h 917108"/>
              <a:gd name="connsiteX1" fmla="*/ 2884804 w 2884804"/>
              <a:gd name="connsiteY1" fmla="*/ 0 h 917108"/>
              <a:gd name="connsiteX2" fmla="*/ 2884804 w 2884804"/>
              <a:gd name="connsiteY2" fmla="*/ 917108 h 917108"/>
              <a:gd name="connsiteX3" fmla="*/ 0 w 2884804"/>
              <a:gd name="connsiteY3" fmla="*/ 917108 h 917108"/>
              <a:gd name="connsiteX4" fmla="*/ 0 w 2884804"/>
              <a:gd name="connsiteY4" fmla="*/ 0 h 9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4" h="917108">
                <a:moveTo>
                  <a:pt x="0" y="0"/>
                </a:moveTo>
                <a:lnTo>
                  <a:pt x="2884804" y="0"/>
                </a:lnTo>
                <a:lnTo>
                  <a:pt x="2884804" y="917108"/>
                </a:lnTo>
                <a:lnTo>
                  <a:pt x="0" y="917108"/>
                </a:lnTo>
                <a:lnTo>
                  <a:pt x="0" y="0"/>
                </a:lnTo>
                <a:close/>
              </a:path>
            </a:pathLst>
          </a:custGeom>
          <a:solidFill>
            <a:srgbClr val="0036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Solar Feeders for Agriculture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0608C-398B-F307-135D-6C3D6DC4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29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612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4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26" name="Text 5"/>
          <p:cNvSpPr txBox="1"/>
          <p:nvPr/>
        </p:nvSpPr>
        <p:spPr>
          <a:xfrm>
            <a:off x="186671" y="6553200"/>
            <a:ext cx="1843858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28" name="Text 1"/>
          <p:cNvSpPr txBox="1"/>
          <p:nvPr/>
        </p:nvSpPr>
        <p:spPr>
          <a:xfrm>
            <a:off x="1108600" y="140612"/>
            <a:ext cx="7550667" cy="688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750"/>
              </a:lnSpc>
              <a:defRPr/>
            </a:pPr>
            <a:r>
              <a:rPr lang="en-US" sz="4800" kern="0" dirty="0"/>
              <a:t>Outline</a:t>
            </a:r>
            <a:endParaRPr sz="4800" kern="0" dirty="0"/>
          </a:p>
        </p:txBody>
      </p:sp>
      <p:sp>
        <p:nvSpPr>
          <p:cNvPr id="230" name="Text 3"/>
          <p:cNvSpPr txBox="1"/>
          <p:nvPr/>
        </p:nvSpPr>
        <p:spPr>
          <a:xfrm>
            <a:off x="1131607" y="4523570"/>
            <a:ext cx="7565905" cy="66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r>
              <a:rPr lang="en-US" sz="2000" b="1" kern="0" dirty="0"/>
              <a:t>Study covered the following ten states</a:t>
            </a:r>
          </a:p>
          <a:p>
            <a:pPr marL="171450" indent="-171450" defTabSz="548640" hangingPunct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endParaRPr lang="en-US" sz="1750" b="1" kern="0" dirty="0"/>
          </a:p>
          <a:p>
            <a:pPr marL="171450" indent="-171450" defTabSz="548640" hangingPunct="0">
              <a:lnSpc>
                <a:spcPts val="1800"/>
              </a:lnSpc>
              <a:buFont typeface="Arial" panose="020B0604020202020204" pitchFamily="34" charset="0"/>
              <a:buChar char="•"/>
              <a:defRPr/>
            </a:pPr>
            <a:endParaRPr sz="12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CB225-B798-B326-FCE5-A1CFCAB65DA8}"/>
              </a:ext>
            </a:extLst>
          </p:cNvPr>
          <p:cNvSpPr txBox="1"/>
          <p:nvPr/>
        </p:nvSpPr>
        <p:spPr>
          <a:xfrm>
            <a:off x="1108600" y="1145207"/>
            <a:ext cx="9200801" cy="2517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marL="0" lvl="1" defTabSz="548640" hangingPunct="0">
              <a:defRPr/>
            </a:pPr>
            <a:endParaRPr lang="en-US" sz="2000" b="1" kern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lvl="1" defTabSz="54864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Findings</a:t>
            </a:r>
          </a:p>
          <a:p>
            <a:pPr marL="342900" lvl="2" indent="-3429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Key trends from the states</a:t>
            </a:r>
          </a:p>
          <a:p>
            <a:pPr marL="342900" lvl="7" indent="-3429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Good practices that can be replicated</a:t>
            </a:r>
          </a:p>
          <a:p>
            <a:pPr marL="342900" lvl="7" indent="-3429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Areas that require attention going forward</a:t>
            </a:r>
          </a:p>
          <a:p>
            <a:pPr marL="342900" lvl="1" indent="-342900" defTabSz="548640" hangingPunct="0">
              <a:buFont typeface="Lato" panose="020F0502020204030203" pitchFamily="34" charset="0"/>
              <a:buChar char="—"/>
              <a:defRPr/>
            </a:pPr>
            <a:endParaRPr lang="en-US" sz="2000" b="1" kern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lvl="1" defTabSz="54864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Lessons and Insights </a:t>
            </a:r>
          </a:p>
          <a:p>
            <a:pPr marL="342900" lvl="1" indent="-3429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2000" b="1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Broad observations based on the study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7E6DF4-A67E-796E-F584-94668692B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74195"/>
              </p:ext>
            </p:extLst>
          </p:nvPr>
        </p:nvGraphicFramePr>
        <p:xfrm>
          <a:off x="1131607" y="5086752"/>
          <a:ext cx="8511159" cy="840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5247">
                  <a:extLst>
                    <a:ext uri="{9D8B030D-6E8A-4147-A177-3AD203B41FA5}">
                      <a16:colId xmlns:a16="http://schemas.microsoft.com/office/drawing/2014/main" val="444941329"/>
                    </a:ext>
                  </a:extLst>
                </a:gridCol>
                <a:gridCol w="1604197">
                  <a:extLst>
                    <a:ext uri="{9D8B030D-6E8A-4147-A177-3AD203B41FA5}">
                      <a16:colId xmlns:a16="http://schemas.microsoft.com/office/drawing/2014/main" val="4160183283"/>
                    </a:ext>
                  </a:extLst>
                </a:gridCol>
                <a:gridCol w="1604197">
                  <a:extLst>
                    <a:ext uri="{9D8B030D-6E8A-4147-A177-3AD203B41FA5}">
                      <a16:colId xmlns:a16="http://schemas.microsoft.com/office/drawing/2014/main" val="758757044"/>
                    </a:ext>
                  </a:extLst>
                </a:gridCol>
                <a:gridCol w="1737881">
                  <a:extLst>
                    <a:ext uri="{9D8B030D-6E8A-4147-A177-3AD203B41FA5}">
                      <a16:colId xmlns:a16="http://schemas.microsoft.com/office/drawing/2014/main" val="3288315442"/>
                    </a:ext>
                  </a:extLst>
                </a:gridCol>
                <a:gridCol w="1559637">
                  <a:extLst>
                    <a:ext uri="{9D8B030D-6E8A-4147-A177-3AD203B41FA5}">
                      <a16:colId xmlns:a16="http://schemas.microsoft.com/office/drawing/2014/main" val="781058957"/>
                    </a:ext>
                  </a:extLst>
                </a:gridCol>
              </a:tblGrid>
              <a:tr h="42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Bihar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Delhi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Gujarat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Karnataka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Kerala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697954"/>
                  </a:ext>
                </a:extLst>
              </a:tr>
              <a:tr h="42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Madhya Pradesh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Maharashtra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Rajasthan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Tamil Nadu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Uttar Pradesh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245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F52C-CA32-A7E8-A47E-6199AA1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18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C5B866-B9DE-56CF-48D4-8941E98C7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876" y="952500"/>
          <a:ext cx="2884804" cy="579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5AF491-B852-93AA-D946-DA7EC0CB1237}"/>
              </a:ext>
            </a:extLst>
          </p:cNvPr>
          <p:cNvSpPr txBox="1"/>
          <p:nvPr/>
        </p:nvSpPr>
        <p:spPr>
          <a:xfrm>
            <a:off x="142873" y="1485428"/>
            <a:ext cx="111850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IN" sz="1500" dirty="0">
              <a:solidFill>
                <a:prstClr val="black"/>
              </a:solidFill>
              <a:uFill>
                <a:solidFill>
                  <a:srgbClr val="FFCC02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D5C95D9-0491-1115-EF29-EC3315E9C4A1}"/>
              </a:ext>
            </a:extLst>
          </p:cNvPr>
          <p:cNvSpPr/>
          <p:nvPr/>
        </p:nvSpPr>
        <p:spPr>
          <a:xfrm>
            <a:off x="60414" y="757635"/>
            <a:ext cx="12071172" cy="432000"/>
          </a:xfrm>
          <a:custGeom>
            <a:avLst/>
            <a:gdLst>
              <a:gd name="connsiteX0" fmla="*/ 0 w 2884804"/>
              <a:gd name="connsiteY0" fmla="*/ 0 h 917108"/>
              <a:gd name="connsiteX1" fmla="*/ 2884804 w 2884804"/>
              <a:gd name="connsiteY1" fmla="*/ 0 h 917108"/>
              <a:gd name="connsiteX2" fmla="*/ 2884804 w 2884804"/>
              <a:gd name="connsiteY2" fmla="*/ 917108 h 917108"/>
              <a:gd name="connsiteX3" fmla="*/ 0 w 2884804"/>
              <a:gd name="connsiteY3" fmla="*/ 917108 h 917108"/>
              <a:gd name="connsiteX4" fmla="*/ 0 w 2884804"/>
              <a:gd name="connsiteY4" fmla="*/ 0 h 9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4" h="917108">
                <a:moveTo>
                  <a:pt x="0" y="0"/>
                </a:moveTo>
                <a:lnTo>
                  <a:pt x="2884804" y="0"/>
                </a:lnTo>
                <a:lnTo>
                  <a:pt x="2884804" y="917108"/>
                </a:lnTo>
                <a:lnTo>
                  <a:pt x="0" y="917108"/>
                </a:lnTo>
                <a:lnTo>
                  <a:pt x="0" y="0"/>
                </a:lnTo>
                <a:close/>
              </a:path>
            </a:pathLst>
          </a:custGeom>
          <a:solidFill>
            <a:srgbClr val="0036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Measures towards cost compensation with sales migration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F330BDB-B0C4-0CE6-5F58-21421D1271DF}"/>
              </a:ext>
            </a:extLst>
          </p:cNvPr>
          <p:cNvSpPr/>
          <p:nvPr/>
        </p:nvSpPr>
        <p:spPr>
          <a:xfrm>
            <a:off x="60414" y="2768899"/>
            <a:ext cx="12071172" cy="432000"/>
          </a:xfrm>
          <a:custGeom>
            <a:avLst/>
            <a:gdLst>
              <a:gd name="connsiteX0" fmla="*/ 0 w 2884804"/>
              <a:gd name="connsiteY0" fmla="*/ 0 h 917108"/>
              <a:gd name="connsiteX1" fmla="*/ 2884804 w 2884804"/>
              <a:gd name="connsiteY1" fmla="*/ 0 h 917108"/>
              <a:gd name="connsiteX2" fmla="*/ 2884804 w 2884804"/>
              <a:gd name="connsiteY2" fmla="*/ 917108 h 917108"/>
              <a:gd name="connsiteX3" fmla="*/ 0 w 2884804"/>
              <a:gd name="connsiteY3" fmla="*/ 917108 h 917108"/>
              <a:gd name="connsiteX4" fmla="*/ 0 w 2884804"/>
              <a:gd name="connsiteY4" fmla="*/ 0 h 9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4" h="917108">
                <a:moveTo>
                  <a:pt x="0" y="0"/>
                </a:moveTo>
                <a:lnTo>
                  <a:pt x="2884804" y="0"/>
                </a:lnTo>
                <a:lnTo>
                  <a:pt x="2884804" y="917108"/>
                </a:lnTo>
                <a:lnTo>
                  <a:pt x="0" y="917108"/>
                </a:lnTo>
                <a:lnTo>
                  <a:pt x="0" y="0"/>
                </a:lnTo>
                <a:close/>
              </a:path>
            </a:pathLst>
          </a:custGeom>
          <a:solidFill>
            <a:srgbClr val="0036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Circle-wise Distribution Plans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F5654-3549-6509-8180-6681ED4C072F}"/>
              </a:ext>
            </a:extLst>
          </p:cNvPr>
          <p:cNvSpPr/>
          <p:nvPr/>
        </p:nvSpPr>
        <p:spPr>
          <a:xfrm>
            <a:off x="60414" y="4180212"/>
            <a:ext cx="12071173" cy="432000"/>
          </a:xfrm>
          <a:custGeom>
            <a:avLst/>
            <a:gdLst>
              <a:gd name="connsiteX0" fmla="*/ 0 w 2884804"/>
              <a:gd name="connsiteY0" fmla="*/ 0 h 917108"/>
              <a:gd name="connsiteX1" fmla="*/ 2884804 w 2884804"/>
              <a:gd name="connsiteY1" fmla="*/ 0 h 917108"/>
              <a:gd name="connsiteX2" fmla="*/ 2884804 w 2884804"/>
              <a:gd name="connsiteY2" fmla="*/ 917108 h 917108"/>
              <a:gd name="connsiteX3" fmla="*/ 0 w 2884804"/>
              <a:gd name="connsiteY3" fmla="*/ 917108 h 917108"/>
              <a:gd name="connsiteX4" fmla="*/ 0 w 2884804"/>
              <a:gd name="connsiteY4" fmla="*/ 0 h 9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4" h="917108">
                <a:moveTo>
                  <a:pt x="0" y="0"/>
                </a:moveTo>
                <a:lnTo>
                  <a:pt x="2884804" y="0"/>
                </a:lnTo>
                <a:lnTo>
                  <a:pt x="2884804" y="917108"/>
                </a:lnTo>
                <a:lnTo>
                  <a:pt x="0" y="917108"/>
                </a:lnTo>
                <a:lnTo>
                  <a:pt x="0" y="0"/>
                </a:lnTo>
                <a:close/>
              </a:path>
            </a:pathLst>
          </a:custGeom>
          <a:solidFill>
            <a:srgbClr val="00367E"/>
          </a:solidFill>
          <a:ln>
            <a:solidFill>
              <a:srgbClr val="00367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IN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Agricultural Demand Estimation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79C8C-711A-7010-F539-57639257F775}"/>
              </a:ext>
            </a:extLst>
          </p:cNvPr>
          <p:cNvSpPr txBox="1"/>
          <p:nvPr/>
        </p:nvSpPr>
        <p:spPr>
          <a:xfrm>
            <a:off x="3886810" y="4700990"/>
            <a:ext cx="8192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Maharashtra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 estimated agricultural demand based on feeder-level input data </a:t>
            </a:r>
            <a:r>
              <a:rPr lang="en-IN" sz="1600" dirty="0">
                <a:solidFill>
                  <a:prstClr val="black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reduction in agricultural demand by 25%.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Led to savings of over Rs. 20,000 crores for consumers over 6 years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a one time exercise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Use of monthly feeder-level input data every year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Bihar: ERC codified methodology for estimation based on feeder data in regulations </a:t>
            </a:r>
            <a:endParaRPr lang="en-IN" sz="1600" dirty="0">
              <a:solidFill>
                <a:prstClr val="black"/>
              </a:solidFill>
              <a:uFill>
                <a:solidFill>
                  <a:srgbClr val="FFCC02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4B461-A492-67F1-A2AE-160E8427FDD4}"/>
              </a:ext>
            </a:extLst>
          </p:cNvPr>
          <p:cNvSpPr txBox="1"/>
          <p:nvPr/>
        </p:nvSpPr>
        <p:spPr>
          <a:xfrm>
            <a:off x="3864766" y="3213801"/>
            <a:ext cx="8192378" cy="86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Pradesh,  Tamil Nadu and Andhra Pradesh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Circle-wise  plans for capital investment approval to regulatory commissions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Andhra Pradesh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P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lans consider load growth in each circle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A5112-6FE4-FE38-DE67-C0ACABAE5091}"/>
              </a:ext>
            </a:extLst>
          </p:cNvPr>
          <p:cNvSpPr txBox="1"/>
          <p:nvPr/>
        </p:nvSpPr>
        <p:spPr>
          <a:xfrm>
            <a:off x="60414" y="3198601"/>
            <a:ext cx="3841573" cy="972000"/>
          </a:xfrm>
          <a:prstGeom prst="rect">
            <a:avLst/>
          </a:prstGeom>
          <a:solidFill>
            <a:srgbClr val="F6E6C4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Relevance</a:t>
            </a:r>
          </a:p>
          <a:p>
            <a:pPr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support decentralised generation and  address skewness in network density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F4D84D-987B-1E45-C554-FFD77E54CED7}"/>
              </a:ext>
            </a:extLst>
          </p:cNvPr>
          <p:cNvSpPr txBox="1"/>
          <p:nvPr/>
        </p:nvSpPr>
        <p:spPr>
          <a:xfrm>
            <a:off x="60414" y="4620126"/>
            <a:ext cx="3841573" cy="1815882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Demand estimated based on a consumption norm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not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revised in many states for over 10 years.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implications on cost, subsidy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of advanced metering at feeder level can improve estimation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923DA-F0B6-5F51-81B2-51AB374D0782}"/>
              </a:ext>
            </a:extLst>
          </p:cNvPr>
          <p:cNvSpPr txBox="1"/>
          <p:nvPr/>
        </p:nvSpPr>
        <p:spPr>
          <a:xfrm>
            <a:off x="60414" y="1184899"/>
            <a:ext cx="3841573" cy="1584000"/>
          </a:xfrm>
          <a:prstGeom prst="rect">
            <a:avLst/>
          </a:prstGeom>
          <a:solidFill>
            <a:srgbClr val="F6E6C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Relevance</a:t>
            </a:r>
          </a:p>
          <a:p>
            <a:pPr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Tariffs for DISCOM services are bundled, not differentiated. </a:t>
            </a:r>
          </a:p>
          <a:p>
            <a:pPr>
              <a:defRPr/>
            </a:pP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Costs for various network services are underpriced contributing to losses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99894-8A4B-A136-A9F1-192FDFAA7D6E}"/>
              </a:ext>
            </a:extLst>
          </p:cNvPr>
          <p:cNvSpPr txBox="1"/>
          <p:nvPr/>
        </p:nvSpPr>
        <p:spPr>
          <a:xfrm>
            <a:off x="3886810" y="1300965"/>
            <a:ext cx="8192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Odisha</a:t>
            </a:r>
            <a:r>
              <a:rPr lang="en-IN" sz="1600" b="1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 level banking quantum limited to 400 MW/ month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Punjab: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banking during peak agricultural season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Kerala and Uttar Pradesh</a:t>
            </a:r>
            <a:r>
              <a:rPr lang="en-IN" sz="1600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Banking charges levied on net metering consumers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N" sz="1600" b="1" u="sng" dirty="0">
                <a:solidFill>
                  <a:srgbClr val="002060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Maharashtra and Punjab: </a:t>
            </a:r>
            <a:r>
              <a:rPr lang="en-IN" sz="1600" dirty="0">
                <a:solidFill>
                  <a:prstClr val="black"/>
                </a:solidFill>
                <a:uFill>
                  <a:solidFill>
                    <a:srgbClr val="FFCC02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Monthly fixed commitment charges  for standby services even if standby power is not availed.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42F705-8CA0-D1CF-A409-DC8E8481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30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4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8" grpId="0"/>
      <p:bldP spid="17" grpId="0" animBg="1"/>
      <p:bldP spid="22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7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41" name="Shape 9"/>
          <p:cNvSpPr/>
          <p:nvPr/>
        </p:nvSpPr>
        <p:spPr>
          <a:xfrm>
            <a:off x="1085742" y="4063600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Text 1"/>
          <p:cNvSpPr txBox="1"/>
          <p:nvPr/>
        </p:nvSpPr>
        <p:spPr>
          <a:xfrm>
            <a:off x="875741" y="720089"/>
            <a:ext cx="4000102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2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100"/>
              </a:lnSpc>
              <a:defRPr/>
            </a:pPr>
            <a:r>
              <a:rPr lang="en-US" sz="4800" kern="0" dirty="0"/>
              <a:t>Findings</a:t>
            </a:r>
            <a:endParaRPr sz="4800" kern="0" dirty="0"/>
          </a:p>
        </p:txBody>
      </p:sp>
      <p:sp>
        <p:nvSpPr>
          <p:cNvPr id="243" name="Text 2"/>
          <p:cNvSpPr txBox="1"/>
          <p:nvPr/>
        </p:nvSpPr>
        <p:spPr>
          <a:xfrm>
            <a:off x="875741" y="4197786"/>
            <a:ext cx="731276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pPr defTabSz="548640" hangingPunct="0">
              <a:defRPr/>
            </a:pPr>
            <a:r>
              <a:rPr lang="en-US" sz="4800" b="1" i="1" dirty="0"/>
              <a:t>Areas Requiring Attention</a:t>
            </a:r>
          </a:p>
        </p:txBody>
      </p:sp>
      <p:sp>
        <p:nvSpPr>
          <p:cNvPr id="244" name="Text 3"/>
          <p:cNvSpPr txBox="1"/>
          <p:nvPr/>
        </p:nvSpPr>
        <p:spPr>
          <a:xfrm>
            <a:off x="5540455" y="167930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5" name="Text 3"/>
          <p:cNvSpPr txBox="1"/>
          <p:nvPr/>
        </p:nvSpPr>
        <p:spPr>
          <a:xfrm>
            <a:off x="5581093" y="2940786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CD97FEA-0D4A-B0EF-269C-960CF3805049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8E21-828D-2EA5-11E7-5D4184AC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644" y="6367611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31</a:t>
            </a:fld>
            <a:endParaRPr lang="en-IN" dirty="0"/>
          </a:p>
        </p:txBody>
      </p:sp>
      <p:sp>
        <p:nvSpPr>
          <p:cNvPr id="2" name="Shape 9">
            <a:extLst>
              <a:ext uri="{FF2B5EF4-FFF2-40B4-BE49-F238E27FC236}">
                <a16:creationId xmlns:a16="http://schemas.microsoft.com/office/drawing/2014/main" id="{BACC7121-A097-2407-5398-2FE89574FC26}"/>
              </a:ext>
            </a:extLst>
          </p:cNvPr>
          <p:cNvSpPr/>
          <p:nvPr/>
        </p:nvSpPr>
        <p:spPr>
          <a:xfrm>
            <a:off x="5277590" y="5087252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93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0"/>
          <p:cNvSpPr/>
          <p:nvPr/>
        </p:nvSpPr>
        <p:spPr>
          <a:xfrm>
            <a:off x="3810" y="6454142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Text 1"/>
          <p:cNvSpPr txBox="1"/>
          <p:nvPr/>
        </p:nvSpPr>
        <p:spPr>
          <a:xfrm>
            <a:off x="802696" y="35171"/>
            <a:ext cx="9319462" cy="63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750"/>
              </a:lnSpc>
              <a:defRPr/>
            </a:pPr>
            <a:r>
              <a:rPr lang="en-US" sz="3000" kern="0" dirty="0"/>
              <a:t>Areas requiring attention</a:t>
            </a:r>
            <a:endParaRPr sz="3000" kern="0" dirty="0"/>
          </a:p>
        </p:txBody>
      </p:sp>
      <p:sp>
        <p:nvSpPr>
          <p:cNvPr id="79" name="Text 2"/>
          <p:cNvSpPr txBox="1"/>
          <p:nvPr/>
        </p:nvSpPr>
        <p:spPr>
          <a:xfrm>
            <a:off x="9824209" y="6454412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7D593D-D69A-9AA0-0347-9D9588A99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205358"/>
              </p:ext>
            </p:extLst>
          </p:nvPr>
        </p:nvGraphicFramePr>
        <p:xfrm>
          <a:off x="382815" y="1030753"/>
          <a:ext cx="11440391" cy="52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E6974-C3F6-8C6F-3155-F91D0B64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654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7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41" name="Shape 9"/>
          <p:cNvSpPr/>
          <p:nvPr/>
        </p:nvSpPr>
        <p:spPr>
          <a:xfrm>
            <a:off x="1085742" y="4063600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Text 1"/>
          <p:cNvSpPr txBox="1"/>
          <p:nvPr/>
        </p:nvSpPr>
        <p:spPr>
          <a:xfrm>
            <a:off x="722445" y="229895"/>
            <a:ext cx="4000102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2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100"/>
              </a:lnSpc>
              <a:defRPr/>
            </a:pPr>
            <a:endParaRPr sz="4800" kern="0" dirty="0"/>
          </a:p>
        </p:txBody>
      </p:sp>
      <p:sp>
        <p:nvSpPr>
          <p:cNvPr id="243" name="Text 2"/>
          <p:cNvSpPr txBox="1"/>
          <p:nvPr/>
        </p:nvSpPr>
        <p:spPr>
          <a:xfrm>
            <a:off x="2046996" y="4063600"/>
            <a:ext cx="6994262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pPr defTabSz="548640" hangingPunct="0">
              <a:defRPr/>
            </a:pPr>
            <a:r>
              <a:rPr lang="en-US" sz="4800" b="1" i="1" dirty="0"/>
              <a:t>Lessons and Insights</a:t>
            </a:r>
          </a:p>
          <a:p>
            <a:pPr defTabSz="548640" hangingPunct="0">
              <a:defRPr/>
            </a:pPr>
            <a:endParaRPr sz="4500" b="1" kern="0" dirty="0">
              <a:ln>
                <a:solidFill>
                  <a:sysClr val="windowText" lastClr="000000"/>
                </a:solidFill>
              </a:ln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44" name="Text 3"/>
          <p:cNvSpPr txBox="1"/>
          <p:nvPr/>
        </p:nvSpPr>
        <p:spPr>
          <a:xfrm>
            <a:off x="5540455" y="167930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5" name="Text 3"/>
          <p:cNvSpPr txBox="1"/>
          <p:nvPr/>
        </p:nvSpPr>
        <p:spPr>
          <a:xfrm>
            <a:off x="5581093" y="2940786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CD97FEA-0D4A-B0EF-269C-960CF3805049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EE863BD-1F72-2054-E182-694C9802B698}"/>
              </a:ext>
            </a:extLst>
          </p:cNvPr>
          <p:cNvSpPr/>
          <p:nvPr/>
        </p:nvSpPr>
        <p:spPr>
          <a:xfrm>
            <a:off x="9315236" y="4902470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4A165-079E-E06D-FA8D-F7F82241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70637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399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AF441-C5F0-4BD1-2130-BCD03D33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41" y="0"/>
            <a:ext cx="10515600" cy="732155"/>
          </a:xfrm>
        </p:spPr>
        <p:txBody>
          <a:bodyPr>
            <a:normAutofit/>
          </a:bodyPr>
          <a:lstStyle/>
          <a:p>
            <a:r>
              <a:rPr lang="en-IN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Lessons and Insights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2ADA8-D8AE-6665-273F-68F54B0A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41" y="873420"/>
            <a:ext cx="11274458" cy="5111160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Substantial activity in recent years towards meeting energy transition goals at the </a:t>
            </a:r>
            <a:r>
              <a:rPr lang="en-US" sz="2000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s</a:t>
            </a:r>
            <a:r>
              <a:rPr lang="en-US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tate leve</a:t>
            </a:r>
            <a:r>
              <a:rPr lang="en-US" sz="2000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l</a:t>
            </a:r>
            <a:endParaRPr lang="en-US" sz="2000" b="1" i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Developments in RE procurement, storage deployment and green energy open access in a relatively short period.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 Scaling of solar feeder for agriculture in Maharashtra, record low tariffs for stand alone storage in Gujarat</a:t>
            </a:r>
            <a:endParaRPr lang="en-US" sz="5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indent="0" hangingPunct="0">
              <a:lnSpc>
                <a:spcPct val="100000"/>
              </a:lnSpc>
              <a:buNone/>
            </a:pPr>
            <a:r>
              <a:rPr lang="en-US" sz="2000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Many </a:t>
            </a:r>
            <a:r>
              <a:rPr lang="en-US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developments are driven by Central Sector frameworks and policies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Green Open Access – reduction in limit for open access from 1 MW to 100 kW in 14 states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Group Net Metering – Only 2 states had enabling frameworks before MNRE framework and direction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Implementation of Late Payment Surcharge Rules has halved the pending dues to generators in 2 years</a:t>
            </a:r>
            <a:endParaRPr lang="en-US" i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0" indent="0" hangingPunc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Implementing frameworks would require investment and efforts at the state-level with central sector support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Resource Adequacy frameworks</a:t>
            </a:r>
            <a:r>
              <a:rPr lang="en-US" b="0" dirty="0">
                <a:sym typeface="Helvetica"/>
              </a:rPr>
              <a:t> requires support</a:t>
            </a: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 when states have not been undertaking periodic long term-demand supply assessments. </a:t>
            </a:r>
          </a:p>
          <a:p>
            <a:pPr hangingPunct="0"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Similarly, clear frameworks for RPO compliance and targets across states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54B55-F319-BF62-CB5D-8FAD1DAD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34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8197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EBD5-9885-6B7B-88F4-D0691F0A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33" y="107047"/>
            <a:ext cx="10515600" cy="732155"/>
          </a:xfrm>
        </p:spPr>
        <p:txBody>
          <a:bodyPr>
            <a:normAutofit/>
          </a:bodyPr>
          <a:lstStyle/>
          <a:p>
            <a:r>
              <a:rPr lang="en-IN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Lessons and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83D7-25FF-19F9-BA45-9401F288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33" y="989892"/>
            <a:ext cx="11019934" cy="52016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Articulation of long-term objectives and pathways by states can accelerate pace of ongoing developments </a:t>
            </a:r>
            <a:endParaRPr lang="en-IN" sz="2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enable coordinated efforts and reduce the risk of ad-hoc, issue-based responses, provide investor certainty and even inform national frameworks</a:t>
            </a: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is currently missing in states but should evolve in the near future</a:t>
            </a: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endParaRPr lang="en-IN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sz="20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Regulators will play a crucial role in the unfolding complex transition, their mandate needs to be expanded and effectively exercised</a:t>
            </a: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Regulatory action key to many ongoing developments and innovations  Reduction in cross-subsidy revenue across states, Circle wise network planning in three states, addressing implementation challenges related to green open access, agricultural demand estimation in Maharashtra, Punjab and Haryana</a:t>
            </a: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Timely regulatory action required to provide clarity  11 of 16 states have not revised the grid code since 2015, DT capacity limit for net metering at 100% only in Gujarat and at 75% to 80% in most states, 30% in Rajasthan. </a:t>
            </a:r>
          </a:p>
          <a:p>
            <a:pPr>
              <a:lnSpc>
                <a:spcPct val="100000"/>
              </a:lnSpc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Regulators can increase accountability and attention on crucial areas that do not get enough attention Demand Side Management, Quality of Supply and Service etc. </a:t>
            </a:r>
          </a:p>
          <a:p>
            <a:pPr marL="0" indent="0">
              <a:lnSpc>
                <a:spcPct val="100000"/>
              </a:lnSpc>
              <a:buNone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>
              <a:buFont typeface="Lato" panose="020F0502020204030203" pitchFamily="34" charset="0"/>
              <a:buChar char="—"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>
              <a:buFont typeface="Lato" panose="020F0502020204030203" pitchFamily="34" charset="0"/>
              <a:buChar char="—"/>
            </a:pPr>
            <a:endParaRPr lang="en-IN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F5B7C-987C-30E5-3401-07D43F6D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35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2917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7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44" name="Text 3"/>
          <p:cNvSpPr txBox="1"/>
          <p:nvPr/>
        </p:nvSpPr>
        <p:spPr>
          <a:xfrm>
            <a:off x="1101629" y="1597284"/>
            <a:ext cx="9688291" cy="276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ct val="150000"/>
              </a:lnSpc>
              <a:spcAft>
                <a:spcPts val="200"/>
              </a:spcAft>
              <a:defRPr/>
            </a:pPr>
            <a:r>
              <a:rPr lang="en-IN" sz="2000" b="1" i="1" kern="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efforts are needed on multiple fronts to accelerate the pace of the transition. </a:t>
            </a:r>
          </a:p>
          <a:p>
            <a:pPr defTabSz="548640" hangingPunct="0">
              <a:lnSpc>
                <a:spcPct val="150000"/>
              </a:lnSpc>
              <a:spcAft>
                <a:spcPts val="200"/>
              </a:spcAft>
              <a:defRPr/>
            </a:pPr>
            <a:r>
              <a:rPr lang="en-IN" sz="2000" b="1" i="1" kern="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good practices and innovations in various states need to be further shared and replicated. </a:t>
            </a:r>
          </a:p>
          <a:p>
            <a:pPr defTabSz="548640" hangingPunct="0">
              <a:lnSpc>
                <a:spcPct val="150000"/>
              </a:lnSpc>
              <a:spcAft>
                <a:spcPts val="200"/>
              </a:spcAft>
              <a:defRPr/>
            </a:pPr>
            <a:r>
              <a:rPr lang="en-IN" sz="2000" b="1" i="1" kern="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alignment of central and state policy frameworks and actions will enable a transition that is not only dominated by techno-economic changes but also reflects the development needs of the country. </a:t>
            </a:r>
            <a:endParaRPr lang="en-US" sz="2000" i="1" kern="0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67F78-C33B-749F-D61C-206D33B0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36</a:t>
            </a:fld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4281F9-6867-8FA2-3F6E-42759BECAA9A}"/>
              </a:ext>
            </a:extLst>
          </p:cNvPr>
          <p:cNvGrpSpPr/>
          <p:nvPr/>
        </p:nvGrpSpPr>
        <p:grpSpPr>
          <a:xfrm>
            <a:off x="0" y="5975978"/>
            <a:ext cx="12192000" cy="532800"/>
            <a:chOff x="0" y="5957148"/>
            <a:chExt cx="12192000" cy="532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958AFA-0349-C613-98FD-0DD36CE5874A}"/>
                </a:ext>
              </a:extLst>
            </p:cNvPr>
            <p:cNvSpPr/>
            <p:nvPr/>
          </p:nvSpPr>
          <p:spPr>
            <a:xfrm>
              <a:off x="0" y="5957148"/>
              <a:ext cx="12192000" cy="53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7CE9B8-BD05-E262-6575-BAEFF0122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" t="82710" r="25226" b="8533"/>
            <a:stretch/>
          </p:blipFill>
          <p:spPr>
            <a:xfrm>
              <a:off x="687489" y="5957148"/>
              <a:ext cx="5408511" cy="532800"/>
            </a:xfrm>
            <a:prstGeom prst="rect">
              <a:avLst/>
            </a:prstGeom>
          </p:spPr>
        </p:pic>
      </p:grpSp>
      <p:sp>
        <p:nvSpPr>
          <p:cNvPr id="242" name="Text 1">
            <a:hlinkClick r:id="rId5"/>
          </p:cNvPr>
          <p:cNvSpPr txBox="1"/>
          <p:nvPr/>
        </p:nvSpPr>
        <p:spPr>
          <a:xfrm>
            <a:off x="9448800" y="5331595"/>
            <a:ext cx="4000102" cy="53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2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100"/>
              </a:lnSpc>
              <a:defRPr/>
            </a:pPr>
            <a:r>
              <a:rPr lang="en-US" sz="1400" kern="0" dirty="0">
                <a:solidFill>
                  <a:schemeClr val="bg1"/>
                </a:solidFill>
              </a:rPr>
              <a:t>To learn more, please visit </a:t>
            </a:r>
            <a:r>
              <a:rPr lang="en-US" sz="1400" u="sng" kern="0" dirty="0">
                <a:solidFill>
                  <a:schemeClr val="bg1"/>
                </a:solidFill>
              </a:rPr>
              <a:t>etpi.in</a:t>
            </a:r>
          </a:p>
        </p:txBody>
      </p:sp>
      <p:pic>
        <p:nvPicPr>
          <p:cNvPr id="11" name="Image 1" descr="Image 1">
            <a:extLst>
              <a:ext uri="{FF2B5EF4-FFF2-40B4-BE49-F238E27FC236}">
                <a16:creationId xmlns:a16="http://schemas.microsoft.com/office/drawing/2014/main" id="{6BEC9AEF-3449-3EB0-E916-ABE0023C8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256" y="0"/>
            <a:ext cx="1539087" cy="655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0" descr="Image 0">
            <a:extLst>
              <a:ext uri="{FF2B5EF4-FFF2-40B4-BE49-F238E27FC236}">
                <a16:creationId xmlns:a16="http://schemas.microsoft.com/office/drawing/2014/main" id="{7483840A-4C0A-15B2-183C-12D3D93D4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" y="-1"/>
            <a:ext cx="717756" cy="7277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62405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1FEB-CFD8-A170-6F58-BC8C55EFD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0">
            <a:extLst>
              <a:ext uri="{FF2B5EF4-FFF2-40B4-BE49-F238E27FC236}">
                <a16:creationId xmlns:a16="http://schemas.microsoft.com/office/drawing/2014/main" id="{51F23D61-D5A5-5B79-D4EC-2EC736B48F35}"/>
              </a:ext>
            </a:extLst>
          </p:cNvPr>
          <p:cNvSpPr/>
          <p:nvPr/>
        </p:nvSpPr>
        <p:spPr>
          <a:xfrm>
            <a:off x="3810" y="6454142"/>
            <a:ext cx="12198402" cy="403861"/>
          </a:xfrm>
          <a:prstGeom prst="rect">
            <a:avLst/>
          </a:pr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27431" tIns="27431" rIns="27431" bIns="2743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900"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77" name="Text 1">
            <a:extLst>
              <a:ext uri="{FF2B5EF4-FFF2-40B4-BE49-F238E27FC236}">
                <a16:creationId xmlns:a16="http://schemas.microsoft.com/office/drawing/2014/main" id="{D29120F8-45C2-1A0C-1287-26D518E9613E}"/>
              </a:ext>
            </a:extLst>
          </p:cNvPr>
          <p:cNvSpPr txBox="1"/>
          <p:nvPr/>
        </p:nvSpPr>
        <p:spPr>
          <a:xfrm>
            <a:off x="941063" y="-92828"/>
            <a:ext cx="7343777" cy="120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endParaRPr sz="3750" dirty="0"/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8A77C815-B077-3C59-8CF9-45562014AB21}"/>
              </a:ext>
            </a:extLst>
          </p:cNvPr>
          <p:cNvSpPr txBox="1"/>
          <p:nvPr/>
        </p:nvSpPr>
        <p:spPr>
          <a:xfrm>
            <a:off x="10122160" y="6553200"/>
            <a:ext cx="1843857" cy="30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/>
            </a:pPr>
            <a:fld id="{F5959127-3F94-4731-A08D-736DF5D19424}" type="slidenum">
              <a:rPr lang="en-US" sz="1200"/>
              <a:pPr>
                <a:defRPr/>
              </a:pPr>
              <a:t>4</a:t>
            </a:fld>
            <a:endParaRPr sz="1200" dirty="0"/>
          </a:p>
        </p:txBody>
      </p:sp>
      <p:pic>
        <p:nvPicPr>
          <p:cNvPr id="97" name="Image 13" descr="Image 13">
            <a:extLst>
              <a:ext uri="{FF2B5EF4-FFF2-40B4-BE49-F238E27FC236}">
                <a16:creationId xmlns:a16="http://schemas.microsoft.com/office/drawing/2014/main" id="{89A43B7A-07C9-5BCA-6535-53903E67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20" y="3211944"/>
            <a:ext cx="30945" cy="15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14" descr="Image 14">
            <a:extLst>
              <a:ext uri="{FF2B5EF4-FFF2-40B4-BE49-F238E27FC236}">
                <a16:creationId xmlns:a16="http://schemas.microsoft.com/office/drawing/2014/main" id="{EB3608B3-AB31-54B7-0DAC-EBF703AD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407" y="3211965"/>
            <a:ext cx="30933" cy="1535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46EB0-9CF4-F05D-B604-BF1E5191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1" y="338084"/>
            <a:ext cx="10515600" cy="5183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Major policy changes in recent years</a:t>
            </a:r>
            <a:endParaRPr lang="en-IN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D2DD97-3F6A-5686-DA77-D9184BD452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29520"/>
              </p:ext>
            </p:extLst>
          </p:nvPr>
        </p:nvGraphicFramePr>
        <p:xfrm>
          <a:off x="0" y="1006263"/>
          <a:ext cx="12068070" cy="557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CE5A10-E5F4-18A1-93C8-EC038298AF4A}"/>
              </a:ext>
            </a:extLst>
          </p:cNvPr>
          <p:cNvCxnSpPr/>
          <p:nvPr/>
        </p:nvCxnSpPr>
        <p:spPr>
          <a:xfrm>
            <a:off x="941062" y="1524000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F7DB78-1541-6AA9-3AC5-7DE23071A90C}"/>
              </a:ext>
            </a:extLst>
          </p:cNvPr>
          <p:cNvCxnSpPr/>
          <p:nvPr/>
        </p:nvCxnSpPr>
        <p:spPr>
          <a:xfrm>
            <a:off x="941062" y="4919205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611B7-FD05-BE10-283B-39B640C06B32}"/>
              </a:ext>
            </a:extLst>
          </p:cNvPr>
          <p:cNvCxnSpPr/>
          <p:nvPr/>
        </p:nvCxnSpPr>
        <p:spPr>
          <a:xfrm>
            <a:off x="941062" y="3069486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Image 3" descr="Image 3">
            <a:extLst>
              <a:ext uri="{FF2B5EF4-FFF2-40B4-BE49-F238E27FC236}">
                <a16:creationId xmlns:a16="http://schemas.microsoft.com/office/drawing/2014/main" id="{C88813F3-9F0B-BEDC-57E7-8E894A72AE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5853" y="4926337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061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 7"/>
          <p:cNvSpPr txBox="1"/>
          <p:nvPr/>
        </p:nvSpPr>
        <p:spPr>
          <a:xfrm>
            <a:off x="10122160" y="6553200"/>
            <a:ext cx="1843857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400"/>
              </a:lnSpc>
              <a:defRPr/>
            </a:pPr>
            <a:endParaRPr sz="1200" kern="0" dirty="0"/>
          </a:p>
        </p:txBody>
      </p:sp>
      <p:sp>
        <p:nvSpPr>
          <p:cNvPr id="241" name="Shape 9"/>
          <p:cNvSpPr/>
          <p:nvPr/>
        </p:nvSpPr>
        <p:spPr>
          <a:xfrm>
            <a:off x="1085742" y="5258097"/>
            <a:ext cx="525729" cy="9144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27431" tIns="27431" rIns="27431" bIns="27431"/>
          <a:lstStyle/>
          <a:p>
            <a:pPr defTabSz="548640"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sz="1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Text 1"/>
          <p:cNvSpPr txBox="1"/>
          <p:nvPr/>
        </p:nvSpPr>
        <p:spPr>
          <a:xfrm>
            <a:off x="888726" y="959551"/>
            <a:ext cx="4000102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200"/>
              </a:lnSpc>
              <a:defRPr sz="96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 defTabSz="548640" hangingPunct="0">
              <a:lnSpc>
                <a:spcPts val="5100"/>
              </a:lnSpc>
              <a:defRPr/>
            </a:pPr>
            <a:r>
              <a:rPr lang="en-US" sz="4800" kern="0" dirty="0"/>
              <a:t>Findings</a:t>
            </a:r>
            <a:endParaRPr sz="4800" kern="0" dirty="0"/>
          </a:p>
        </p:txBody>
      </p:sp>
      <p:sp>
        <p:nvSpPr>
          <p:cNvPr id="243" name="Text 2"/>
          <p:cNvSpPr txBox="1"/>
          <p:nvPr/>
        </p:nvSpPr>
        <p:spPr>
          <a:xfrm>
            <a:off x="888726" y="4312713"/>
            <a:ext cx="4495352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solidFill>
                  <a:srgbClr val="FFFFFF"/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pPr defTabSz="548640" hangingPunct="0">
              <a:defRPr/>
            </a:pPr>
            <a:r>
              <a:rPr lang="en-US" sz="4500" b="1" kern="0" dirty="0"/>
              <a:t>Key trends</a:t>
            </a:r>
            <a:endParaRPr sz="45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C95A7-E539-9F78-C105-46BD52CD3D0F}"/>
              </a:ext>
            </a:extLst>
          </p:cNvPr>
          <p:cNvSpPr txBox="1"/>
          <p:nvPr/>
        </p:nvSpPr>
        <p:spPr>
          <a:xfrm>
            <a:off x="5108017" y="883920"/>
            <a:ext cx="6858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Addition and Power Procurement </a:t>
            </a:r>
          </a:p>
          <a:p>
            <a:pPr defTabSz="548640" hangingPunct="0">
              <a:defRPr/>
            </a:pPr>
            <a:endParaRPr lang="en-US" sz="1000" b="1" kern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Compliance with renewable energy obligations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Storage capacity addition trends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of Coal capacity in the pipeline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ACD6C-82A5-4140-125A-9AD640BC3E66}"/>
              </a:ext>
            </a:extLst>
          </p:cNvPr>
          <p:cNvSpPr txBox="1"/>
          <p:nvPr/>
        </p:nvSpPr>
        <p:spPr>
          <a:xfrm>
            <a:off x="5108017" y="240248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Consumer Choice and direct procurement options </a:t>
            </a:r>
          </a:p>
          <a:p>
            <a:pPr defTabSz="548640" hangingPunct="0">
              <a:defRPr/>
            </a:pPr>
            <a:endParaRPr lang="en-US" sz="1000" b="1" kern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Implementation of Green Energy Open Access 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Factors affecting Open Access and Captive savings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D24F07-45FC-CEE7-7F9B-96F29BCC4D8D}"/>
              </a:ext>
            </a:extLst>
          </p:cNvPr>
          <p:cNvSpPr txBox="1"/>
          <p:nvPr/>
        </p:nvSpPr>
        <p:spPr>
          <a:xfrm>
            <a:off x="5108017" y="3620215"/>
            <a:ext cx="6858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Distribution company finances</a:t>
            </a:r>
          </a:p>
          <a:p>
            <a:pPr defTabSz="548640" hangingPunct="0">
              <a:defRPr/>
            </a:pPr>
            <a:endParaRPr lang="en-US" sz="1000" b="1" kern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Cumulative and annual losses of Distribution Companies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Dependance on government subsidies and cross subsidies</a:t>
            </a: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of day tariffs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E442C-3737-D379-6F04-594D82D2291E}"/>
              </a:ext>
            </a:extLst>
          </p:cNvPr>
          <p:cNvSpPr txBox="1"/>
          <p:nvPr/>
        </p:nvSpPr>
        <p:spPr>
          <a:xfrm>
            <a:off x="5108017" y="5083722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of Supply and Service </a:t>
            </a:r>
          </a:p>
          <a:p>
            <a:pPr defTabSz="548640" hangingPunct="0">
              <a:defRPr/>
            </a:pPr>
            <a:endParaRPr lang="en-US" sz="1000" b="1" kern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buFont typeface="Lato" panose="020F0502020204030203" pitchFamily="34" charset="0"/>
              <a:buChar char="—"/>
              <a:defRPr/>
            </a:pPr>
            <a:r>
              <a:rPr lang="en-US" sz="1700" i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DT failure rate trends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9E4EC9-1B43-A2F0-C9F0-628836A09FD6}"/>
              </a:ext>
            </a:extLst>
          </p:cNvPr>
          <p:cNvCxnSpPr/>
          <p:nvPr/>
        </p:nvCxnSpPr>
        <p:spPr>
          <a:xfrm>
            <a:off x="5184289" y="1286564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8C2E59-60A5-E5A9-18F4-B59C0DB27BBA}"/>
              </a:ext>
            </a:extLst>
          </p:cNvPr>
          <p:cNvCxnSpPr/>
          <p:nvPr/>
        </p:nvCxnSpPr>
        <p:spPr>
          <a:xfrm>
            <a:off x="5184289" y="2805879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FE257C-8D9F-C9F6-A594-ED55E338A367}"/>
              </a:ext>
            </a:extLst>
          </p:cNvPr>
          <p:cNvCxnSpPr/>
          <p:nvPr/>
        </p:nvCxnSpPr>
        <p:spPr>
          <a:xfrm>
            <a:off x="5184289" y="4006016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2C07F1-7010-47C2-173F-6AFF0B12EC0E}"/>
              </a:ext>
            </a:extLst>
          </p:cNvPr>
          <p:cNvCxnSpPr/>
          <p:nvPr/>
        </p:nvCxnSpPr>
        <p:spPr>
          <a:xfrm>
            <a:off x="5184289" y="5504557"/>
            <a:ext cx="2792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D076BC6-BD04-811F-C365-0B86018B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5</a:t>
            </a:fld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5F5FF-6563-801A-A3CA-B14F0804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275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0AAFE0C-066E-F922-84D1-4057AB15D70B}"/>
              </a:ext>
            </a:extLst>
          </p:cNvPr>
          <p:cNvSpPr txBox="1"/>
          <p:nvPr/>
        </p:nvSpPr>
        <p:spPr>
          <a:xfrm>
            <a:off x="6234238" y="1653497"/>
            <a:ext cx="6529391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A8EA06B1-96BD-78C7-763D-BBF189D7AE3E}"/>
              </a:ext>
            </a:extLst>
          </p:cNvPr>
          <p:cNvSpPr txBox="1"/>
          <p:nvPr/>
        </p:nvSpPr>
        <p:spPr>
          <a:xfrm>
            <a:off x="5581093" y="2247012"/>
            <a:ext cx="5525166" cy="23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600"/>
              </a:lnSpc>
              <a:defRPr sz="2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defTabSz="548640" hangingPunct="0">
              <a:lnSpc>
                <a:spcPts val="1800"/>
              </a:lnSpc>
              <a:defRPr/>
            </a:pPr>
            <a:endParaRPr lang="en-US" sz="225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3AD69-D8A3-32A7-B163-7F717C11C57B}"/>
              </a:ext>
            </a:extLst>
          </p:cNvPr>
          <p:cNvSpPr txBox="1"/>
          <p:nvPr/>
        </p:nvSpPr>
        <p:spPr>
          <a:xfrm>
            <a:off x="576943" y="1512022"/>
            <a:ext cx="10352314" cy="403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2" tIns="54862" rIns="54862" bIns="54862" numCol="1" spcCol="38100" rtlCol="0" anchor="ctr">
            <a:spAutoFit/>
          </a:bodyPr>
          <a:lstStyle/>
          <a:p>
            <a:pPr defTabSz="548640" hangingPunct="0">
              <a:defRPr/>
            </a:pPr>
            <a:r>
              <a:rPr lang="en-US" sz="3000" b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Addition and Power Procurement </a:t>
            </a:r>
          </a:p>
          <a:p>
            <a:pPr defTabSz="548640" hangingPunct="0">
              <a:defRPr/>
            </a:pPr>
            <a:endParaRPr lang="en-US" sz="30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defTabSz="548640" hangingPunct="0">
              <a:lnSpc>
                <a:spcPct val="150000"/>
              </a:lnSpc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Compliance with renewable energy obligations</a:t>
            </a:r>
          </a:p>
          <a:p>
            <a:pPr marL="457200" indent="-457200" defTabSz="548640" hangingPunct="0">
              <a:lnSpc>
                <a:spcPct val="150000"/>
              </a:lnSpc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Storage capacity addition trends</a:t>
            </a:r>
          </a:p>
          <a:p>
            <a:pPr marL="457200" indent="-457200" defTabSz="548640" hangingPunct="0">
              <a:lnSpc>
                <a:spcPct val="150000"/>
              </a:lnSpc>
              <a:buFont typeface="Lato" panose="020F0502020204030203" pitchFamily="34" charset="0"/>
              <a:buChar char="—"/>
              <a:defRPr/>
            </a:pPr>
            <a:r>
              <a:rPr lang="en-US" sz="2800" i="1" kern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of Coal capacity in the pipeline</a:t>
            </a:r>
          </a:p>
          <a:p>
            <a:pPr defTabSz="548640" hangingPunct="0">
              <a:lnSpc>
                <a:spcPct val="150000"/>
              </a:lnSpc>
              <a:defRPr/>
            </a:pPr>
            <a:endParaRPr lang="en-US" sz="3000" i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548640" hangingPunct="0">
              <a:lnSpc>
                <a:spcPts val="1800"/>
              </a:lnSpc>
              <a:defRPr/>
            </a:pPr>
            <a:endParaRPr lang="en-US" sz="3000" b="1" kern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89B6F849-6903-DA5B-EB97-0FA53EC24781}"/>
              </a:ext>
            </a:extLst>
          </p:cNvPr>
          <p:cNvSpPr/>
          <p:nvPr/>
        </p:nvSpPr>
        <p:spPr>
          <a:xfrm>
            <a:off x="661304" y="2201293"/>
            <a:ext cx="4329004" cy="45719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pic>
        <p:nvPicPr>
          <p:cNvPr id="7" name="Image 3" descr="Image 3">
            <a:extLst>
              <a:ext uri="{FF2B5EF4-FFF2-40B4-BE49-F238E27FC236}">
                <a16:creationId xmlns:a16="http://schemas.microsoft.com/office/drawing/2014/main" id="{020207A4-3775-EE07-F60E-77186B3B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642" y="4926335"/>
            <a:ext cx="1906358" cy="193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901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9A57-3192-76EC-4F03-BD4ADEDF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92" y="283146"/>
            <a:ext cx="10515600" cy="509269"/>
          </a:xfrm>
        </p:spPr>
        <p:txBody>
          <a:bodyPr>
            <a:normAutofit/>
          </a:bodyPr>
          <a:lstStyle/>
          <a:p>
            <a:r>
              <a:rPr lang="en-IN" sz="2800" b="1" dirty="0"/>
              <a:t>Key Trends: Renewable Purchase Obligation (RPO) Targets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8430E-F9BB-440F-529D-023CBC615B42}"/>
              </a:ext>
            </a:extLst>
          </p:cNvPr>
          <p:cNvSpPr/>
          <p:nvPr/>
        </p:nvSpPr>
        <p:spPr>
          <a:xfrm>
            <a:off x="212666" y="1672857"/>
            <a:ext cx="11141133" cy="440904"/>
          </a:xfrm>
          <a:prstGeom prst="rect">
            <a:avLst/>
          </a:prstGeom>
          <a:solidFill>
            <a:srgbClr val="F6E6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RPO target 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43%  of total consumption by 2030</a:t>
            </a:r>
            <a:r>
              <a:rPr lang="en-IN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|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 targets for new wind , hydro.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2BEDB8-C97D-593B-97CC-A1092BC5A74B}"/>
              </a:ext>
            </a:extLst>
          </p:cNvPr>
          <p:cNvSpPr/>
          <p:nvPr/>
        </p:nvSpPr>
        <p:spPr>
          <a:xfrm>
            <a:off x="212666" y="2144900"/>
            <a:ext cx="10977846" cy="108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IN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 Level Targets post 2022 in ten states </a:t>
            </a:r>
          </a:p>
          <a:p>
            <a:pPr marL="342900" indent="-342900"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of 10 states have notified RPO regulations in line with this Order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Bihar, Maharashtra, Rajasthan, Tamil Nadu have adopted 43% target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Madhya Pradesh target lower at 38% and Kerala higher at 50%</a:t>
            </a:r>
          </a:p>
          <a:p>
            <a:pPr marL="342900" indent="-342900">
              <a:buFont typeface="Lato" panose="020F0502020204030203" pitchFamily="34" charset="0"/>
              <a:buChar char="—"/>
              <a:defRPr/>
            </a:pPr>
            <a:endParaRPr lang="en-IN" sz="1900" dirty="0">
              <a:solidFill>
                <a:prstClr val="white">
                  <a:lumMod val="95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C326EE-5049-A258-D55B-E8A6AEB5B1EA}"/>
              </a:ext>
            </a:extLst>
          </p:cNvPr>
          <p:cNvSpPr/>
          <p:nvPr/>
        </p:nvSpPr>
        <p:spPr>
          <a:xfrm>
            <a:off x="212666" y="3856454"/>
            <a:ext cx="11141132" cy="974626"/>
          </a:xfrm>
          <a:prstGeom prst="rect">
            <a:avLst/>
          </a:prstGeom>
          <a:solidFill>
            <a:srgbClr val="F6E6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Different annual RPO but cumulative of 43% by 2030 | DRE target (projects &lt;10 MW)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4.5% by 2030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Penalties as per EC Act: &gt;Rs. 10 lakhs/failure</a:t>
            </a:r>
          </a:p>
          <a:p>
            <a:pPr marL="285750" indent="-285750">
              <a:buFont typeface="Lato" panose="020F0502020204030203" pitchFamily="34" charset="0"/>
              <a:buChar char="—"/>
              <a:defRPr/>
            </a:pP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 Penalty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&gt;2x price of every MTOE due to failure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(about Rs.3/unit)</a:t>
            </a:r>
            <a:endParaRPr lang="en-IN" dirty="0">
              <a:solidFill>
                <a:prstClr val="white">
                  <a:lumMod val="95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8575D8-55F9-6A2F-3F7D-87AA22F7FFE9}"/>
              </a:ext>
            </a:extLst>
          </p:cNvPr>
          <p:cNvSpPr/>
          <p:nvPr/>
        </p:nvSpPr>
        <p:spPr>
          <a:xfrm>
            <a:off x="212666" y="4984933"/>
            <a:ext cx="11499873" cy="120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Revision in state frameworks since 2023 in ten states</a:t>
            </a:r>
          </a:p>
          <a:p>
            <a:pPr marL="342900" indent="-342900"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Maharashtra revised targets since 2023 notification </a:t>
            </a:r>
          </a:p>
          <a:p>
            <a:pPr marL="342900" indent="-342900"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Separate targets for DRE</a:t>
            </a:r>
            <a:endParaRPr lang="en-US" sz="17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>
              <a:defRPr/>
            </a:pPr>
            <a:endParaRPr lang="en-US" sz="16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Other states yet to amend regulations to give effect to revised annual targets and provide clarity on penalties</a:t>
            </a:r>
          </a:p>
          <a:p>
            <a:pPr>
              <a:defRPr/>
            </a:pPr>
            <a:endParaRPr lang="en-IN" sz="1600" dirty="0">
              <a:solidFill>
                <a:srgbClr val="00367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3E779-3393-856C-F635-6267A55B7C8F}"/>
              </a:ext>
            </a:extLst>
          </p:cNvPr>
          <p:cNvSpPr txBox="1"/>
          <p:nvPr/>
        </p:nvSpPr>
        <p:spPr>
          <a:xfrm>
            <a:off x="212666" y="123193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Framework under Electricity Act</a:t>
            </a:r>
            <a:r>
              <a:rPr lang="en-IN" b="1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en-IN" b="1" i="1" dirty="0">
                <a:solidFill>
                  <a:prstClr val="white">
                    <a:lumMod val="9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N" b="1" i="1" dirty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July 2022 </a:t>
            </a:r>
            <a:r>
              <a:rPr lang="en-US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Order by Ministry of Power (MoP):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3EE4D-81A8-B207-CA79-42008B51407E}"/>
              </a:ext>
            </a:extLst>
          </p:cNvPr>
          <p:cNvSpPr txBox="1"/>
          <p:nvPr/>
        </p:nvSpPr>
        <p:spPr>
          <a:xfrm>
            <a:off x="212666" y="3451209"/>
            <a:ext cx="11414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Framework under Energy Conservation (EC) Act : </a:t>
            </a:r>
            <a:r>
              <a:rPr lang="en-US" b="1" i="1" dirty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October 2023</a:t>
            </a:r>
            <a:r>
              <a:rPr lang="en-US" i="1" dirty="0">
                <a:solidFill>
                  <a:srgbClr val="00367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MoP notification, effective from April ‘24</a:t>
            </a:r>
            <a:r>
              <a:rPr lang="en-US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C355B-ADCD-444A-9DC1-48EAC23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2018-B155-4858-B5D5-0E07291B436F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28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1"/>
          <p:cNvSpPr txBox="1"/>
          <p:nvPr/>
        </p:nvSpPr>
        <p:spPr>
          <a:xfrm>
            <a:off x="3932855" y="5184304"/>
            <a:ext cx="9585311" cy="1167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11500"/>
              </a:lnSpc>
              <a:defRPr sz="9600" b="1">
                <a:solidFill>
                  <a:srgbClr val="00367E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pPr>
              <a:defRPr/>
            </a:pPr>
            <a:endParaRPr sz="2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75817-CA64-4124-A767-481198F5DA32}"/>
              </a:ext>
            </a:extLst>
          </p:cNvPr>
          <p:cNvSpPr txBox="1"/>
          <p:nvPr/>
        </p:nvSpPr>
        <p:spPr>
          <a:xfrm>
            <a:off x="359339" y="4178622"/>
            <a:ext cx="11124978" cy="1717391"/>
          </a:xfrm>
          <a:prstGeom prst="rect">
            <a:avLst/>
          </a:prstGeom>
          <a:noFill/>
          <a:ln w="158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>
              <a:defRPr/>
            </a:pPr>
            <a:endParaRPr lang="en-US" sz="5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US" sz="5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US" sz="5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taken in case of non-compliance</a:t>
            </a:r>
          </a:p>
          <a:p>
            <a:pPr>
              <a:defRPr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endParaRPr lang="en-US" sz="5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Karnataka has complied with RPO targets</a:t>
            </a:r>
          </a:p>
          <a:p>
            <a:pPr marL="228600" indent="-22860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state has imposed penalties for RPO non-compliance since 2020-21. </a:t>
            </a:r>
          </a:p>
          <a:p>
            <a:pPr marL="228600" indent="-228600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 allowed for carry forward in FY22. Carry-forward has been discontinued as per latest regulations</a:t>
            </a:r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EA894624-DCF5-4599-AF9D-5725851214D6}"/>
              </a:ext>
            </a:extLst>
          </p:cNvPr>
          <p:cNvSpPr txBox="1"/>
          <p:nvPr/>
        </p:nvSpPr>
        <p:spPr>
          <a:xfrm>
            <a:off x="10122161" y="6553201"/>
            <a:ext cx="1843857" cy="30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800"/>
              </a:lnSpc>
              <a:defRPr sz="2400">
                <a:solidFill>
                  <a:srgbClr val="00367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>
              <a:defRPr/>
            </a:pPr>
            <a:fld id="{B9EDC8F7-0B65-4682-BFD6-0656C9F26988}" type="slidenum">
              <a:rPr lang="en-US" sz="1200"/>
              <a:pPr>
                <a:defRPr/>
              </a:pPr>
              <a:t>8</a:t>
            </a:fld>
            <a:endParaRPr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7D2F2-CF8C-BDA4-6E0B-9F50B7A168D6}"/>
              </a:ext>
            </a:extLst>
          </p:cNvPr>
          <p:cNvSpPr/>
          <p:nvPr/>
        </p:nvSpPr>
        <p:spPr>
          <a:xfrm>
            <a:off x="-454565" y="623996"/>
            <a:ext cx="12846879" cy="541866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IN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0DE2-6F8E-A224-E268-6E41FAE8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17" y="38888"/>
            <a:ext cx="10515600" cy="732155"/>
          </a:xfrm>
        </p:spPr>
        <p:txBody>
          <a:bodyPr>
            <a:normAutofit/>
          </a:bodyPr>
          <a:lstStyle/>
          <a:p>
            <a:r>
              <a:rPr lang="en-US" sz="2800" dirty="0"/>
              <a:t>Key Trends: RPO  Compliance across ten states 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BE399-F9FB-B563-E1D5-18CD042CB480}"/>
              </a:ext>
            </a:extLst>
          </p:cNvPr>
          <p:cNvSpPr txBox="1"/>
          <p:nvPr/>
        </p:nvSpPr>
        <p:spPr>
          <a:xfrm>
            <a:off x="261313" y="6183869"/>
            <a:ext cx="11321030" cy="369332"/>
          </a:xfrm>
          <a:prstGeom prst="rect">
            <a:avLst/>
          </a:prstGeom>
          <a:solidFill>
            <a:srgbClr val="F6E6C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details on RPO regulations, targets and compliance from 2010 to 2022 please see: </a:t>
            </a:r>
            <a:r>
              <a:rPr lang="en-IN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indiaredata.org</a:t>
            </a:r>
            <a:endParaRPr lang="en-IN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234F5-FDDB-F0A6-2893-68FD0F09102B}"/>
              </a:ext>
            </a:extLst>
          </p:cNvPr>
          <p:cNvSpPr txBox="1"/>
          <p:nvPr/>
        </p:nvSpPr>
        <p:spPr>
          <a:xfrm>
            <a:off x="104449" y="915986"/>
            <a:ext cx="56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b="1" dirty="0">
                <a:solidFill>
                  <a:srgbClr val="4140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Regularity with which RPO compliance is assessed  </a:t>
            </a: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AAA296B1-8425-A631-4473-4B8F7FC8F4F3}"/>
              </a:ext>
            </a:extLst>
          </p:cNvPr>
          <p:cNvSpPr/>
          <p:nvPr/>
        </p:nvSpPr>
        <p:spPr>
          <a:xfrm>
            <a:off x="301505" y="1276414"/>
            <a:ext cx="4329004" cy="45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3BB5E-E39E-C160-B4F9-697670FFC3F3}"/>
              </a:ext>
            </a:extLst>
          </p:cNvPr>
          <p:cNvSpPr txBox="1"/>
          <p:nvPr/>
        </p:nvSpPr>
        <p:spPr>
          <a:xfrm>
            <a:off x="359339" y="3298291"/>
            <a:ext cx="8185410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400"/>
              </a:spcBef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Karnataka and Bihar have compliance orders for FY2022 -23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of ten states have issued compliance orders since 2019-20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buFont typeface="Lato" panose="020F0502020204030203" pitchFamily="34" charset="0"/>
              <a:buChar char="—"/>
              <a:defRPr/>
            </a:pPr>
            <a:r>
              <a:rPr lang="en-US" sz="17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Tamil Nadu and Kerala have not issued any RPO compliance orders till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C29082-7D2D-B4ED-E47A-695161B1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37303" r="8989" b="33230"/>
          <a:stretch/>
        </p:blipFill>
        <p:spPr>
          <a:xfrm>
            <a:off x="261313" y="1454643"/>
            <a:ext cx="9083654" cy="1830349"/>
          </a:xfrm>
          <a:prstGeom prst="rect">
            <a:avLst/>
          </a:prstGeom>
        </p:spPr>
      </p:pic>
      <p:sp>
        <p:nvSpPr>
          <p:cNvPr id="7" name="Shape 6">
            <a:extLst>
              <a:ext uri="{FF2B5EF4-FFF2-40B4-BE49-F238E27FC236}">
                <a16:creationId xmlns:a16="http://schemas.microsoft.com/office/drawing/2014/main" id="{E812C92B-32ED-5089-C853-D3C2268F45E2}"/>
              </a:ext>
            </a:extLst>
          </p:cNvPr>
          <p:cNvSpPr/>
          <p:nvPr/>
        </p:nvSpPr>
        <p:spPr>
          <a:xfrm>
            <a:off x="359339" y="4734142"/>
            <a:ext cx="4329004" cy="45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4862" tIns="54862" rIns="54862" bIns="54862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prstClr val="black"/>
              </a:solidFill>
              <a:latin typeface="Calibri Light" panose="020F030202020403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62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190E-7948-724F-C35F-42A81C91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Trends: Storage Procurement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74BC-FCDD-FFE3-449E-82DBD6D9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1BA2018-B155-4858-B5D5-0E07291B436F}" type="slidenum">
              <a:rPr lang="en-IN" smtClean="0"/>
              <a:t>9</a:t>
            </a:fld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416DA-83DD-DC44-7BB8-2D90DE7DE0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4680" y="2015405"/>
            <a:ext cx="10515600" cy="1915394"/>
          </a:xfrm>
          <a:prstGeom prst="rect">
            <a:avLst/>
          </a:prstGeom>
          <a:solidFill>
            <a:srgbClr val="F6E6C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1" tIns="27431" rIns="27431" bIns="27431" numCol="1" spcCol="38100" rtlCol="0" anchor="t">
            <a:spAutoFit/>
          </a:bodyPr>
          <a:lstStyle/>
          <a:p>
            <a:pPr marL="285750" indent="-285750" defTabSz="548640" hangingPunct="0">
              <a:buFont typeface="Lato" panose="020F0502020204030203" pitchFamily="34" charset="0"/>
              <a:buChar char="—"/>
            </a:pPr>
            <a:endParaRPr lang="en-IN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"/>
            </a:endParaRPr>
          </a:p>
          <a:p>
            <a:pPr marL="285750" indent="-285750" defTabSz="548640" hangingPunct="0"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"/>
              </a:rPr>
              <a:t>Energy Storage Obligatio</a:t>
            </a: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(ESO) specified in July 2022 </a:t>
            </a: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energy storage at 4% of consumption</a:t>
            </a:r>
          </a:p>
          <a:p>
            <a:pPr marL="285750" indent="-285750" defTabSz="548640" hangingPunct="0">
              <a:buFont typeface="Lato" panose="020F0502020204030203" pitchFamily="34" charset="0"/>
              <a:buChar char="—"/>
            </a:pPr>
            <a:r>
              <a:rPr lang="en-IN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Can be met using PSPs/ Battery Energy Storage Systems</a:t>
            </a:r>
          </a:p>
          <a:p>
            <a:pPr marL="285750" indent="-285750">
              <a:buFont typeface="Lato" panose="020F0502020204030203" pitchFamily="34" charset="0"/>
              <a:buChar char="—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of 10  states have notified ESOs till FY 2029-30 | Kerala SPO @ 2% by 2030</a:t>
            </a:r>
          </a:p>
          <a:p>
            <a:pPr marL="0" indent="0">
              <a:buNone/>
            </a:pPr>
            <a:endParaRPr lang="en-US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570C0-4FC1-7D66-4A96-BB2FE9A38228}"/>
              </a:ext>
            </a:extLst>
          </p:cNvPr>
          <p:cNvSpPr txBox="1"/>
          <p:nvPr/>
        </p:nvSpPr>
        <p:spPr>
          <a:xfrm>
            <a:off x="614680" y="4648027"/>
            <a:ext cx="5143863" cy="369332"/>
          </a:xfrm>
          <a:prstGeom prst="rect">
            <a:avLst/>
          </a:prstGeom>
          <a:solidFill>
            <a:srgbClr val="C2DFF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Battery Energy Storage Systems (BESS) Tenders </a:t>
            </a:r>
            <a:endParaRPr lang="en-IN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63143-AB33-41CA-E54D-84864F3EBC31}"/>
              </a:ext>
            </a:extLst>
          </p:cNvPr>
          <p:cNvSpPr txBox="1"/>
          <p:nvPr/>
        </p:nvSpPr>
        <p:spPr>
          <a:xfrm>
            <a:off x="6514739" y="4648027"/>
            <a:ext cx="4615541" cy="369332"/>
          </a:xfrm>
          <a:prstGeom prst="rect">
            <a:avLst/>
          </a:prstGeom>
          <a:solidFill>
            <a:srgbClr val="C2DFF4"/>
          </a:solidFill>
        </p:spPr>
        <p:txBody>
          <a:bodyPr wrap="square">
            <a:spAutoFit/>
          </a:bodyPr>
          <a:lstStyle/>
          <a:p>
            <a:r>
              <a:rPr lang="en-I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Investments in Pumped Storage Projects</a:t>
            </a:r>
          </a:p>
        </p:txBody>
      </p:sp>
    </p:spTree>
    <p:extLst>
      <p:ext uri="{BB962C8B-B14F-4D97-AF65-F5344CB8AC3E}">
        <p14:creationId xmlns:p14="http://schemas.microsoft.com/office/powerpoint/2010/main" val="19224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4056</Words>
  <Application>Microsoft Office PowerPoint</Application>
  <PresentationFormat>Widescreen</PresentationFormat>
  <Paragraphs>524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Lato</vt:lpstr>
      <vt:lpstr>Lato-Bold</vt:lpstr>
      <vt:lpstr>Office Theme</vt:lpstr>
      <vt:lpstr>PowerPoint Presentation</vt:lpstr>
      <vt:lpstr>Electricity Themes</vt:lpstr>
      <vt:lpstr>PowerPoint Presentation</vt:lpstr>
      <vt:lpstr>Major policy changes in recent years</vt:lpstr>
      <vt:lpstr>PowerPoint Presentation</vt:lpstr>
      <vt:lpstr>PowerPoint Presentation</vt:lpstr>
      <vt:lpstr>Key Trends: Renewable Purchase Obligation (RPO) Targets</vt:lpstr>
      <vt:lpstr>Key Trends: RPO  Compliance across ten states </vt:lpstr>
      <vt:lpstr>Key Trends: Storage Procurement</vt:lpstr>
      <vt:lpstr>Battery Energy Storage Systems (BESS) </vt:lpstr>
      <vt:lpstr>Key Trends: Investments in  Pumped Storage Projects (PSPs)</vt:lpstr>
      <vt:lpstr>Key Trends: Pipeline Coal Power capacity for DISCOMs </vt:lpstr>
      <vt:lpstr>PowerPoint Presentation</vt:lpstr>
      <vt:lpstr>Green Energy Open Access (GEOA) rules and adoption by states </vt:lpstr>
      <vt:lpstr>Adoption of GEOA provisions by State ERCs</vt:lpstr>
      <vt:lpstr>Consumer choice:  Potential savings from green open access</vt:lpstr>
      <vt:lpstr>PowerPoint Presentation</vt:lpstr>
      <vt:lpstr>PowerPoint Presentation</vt:lpstr>
      <vt:lpstr>PowerPoint Presentation</vt:lpstr>
      <vt:lpstr>PowerPoint Presentation</vt:lpstr>
      <vt:lpstr>Cumulative losses of state DISCOMs</vt:lpstr>
      <vt:lpstr>Annual losses of State DISCOMs </vt:lpstr>
      <vt:lpstr>Subsidy contribution in DISCOM revenue </vt:lpstr>
      <vt:lpstr>PowerPoint Presentation</vt:lpstr>
      <vt:lpstr>ToD Tariffs : Slots, Seasons, Extent of rebates and penalties</vt:lpstr>
      <vt:lpstr>PowerPoint Presentation</vt:lpstr>
      <vt:lpstr>Trends in Distribution Transformer Failure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and Insights</vt:lpstr>
      <vt:lpstr>Lessons and Insights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Prayas (Energy Group)</dc:creator>
  <cp:lastModifiedBy>Prayas (Energy Group)</cp:lastModifiedBy>
  <cp:revision>76</cp:revision>
  <dcterms:created xsi:type="dcterms:W3CDTF">2024-04-13T08:04:05Z</dcterms:created>
  <dcterms:modified xsi:type="dcterms:W3CDTF">2024-04-19T05:36:05Z</dcterms:modified>
</cp:coreProperties>
</file>