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60" r:id="rId1"/>
  </p:sldMasterIdLst>
  <p:notesMasterIdLst>
    <p:notesMasterId r:id="rId28"/>
  </p:notesMasterIdLst>
  <p:handoutMasterIdLst>
    <p:handoutMasterId r:id="rId29"/>
  </p:handoutMasterIdLst>
  <p:sldIdLst>
    <p:sldId id="256" r:id="rId2"/>
    <p:sldId id="263" r:id="rId3"/>
    <p:sldId id="257" r:id="rId4"/>
    <p:sldId id="264" r:id="rId5"/>
    <p:sldId id="259" r:id="rId6"/>
    <p:sldId id="260" r:id="rId7"/>
    <p:sldId id="262" r:id="rId8"/>
    <p:sldId id="261" r:id="rId9"/>
    <p:sldId id="265" r:id="rId10"/>
    <p:sldId id="266" r:id="rId11"/>
    <p:sldId id="267" r:id="rId12"/>
    <p:sldId id="271" r:id="rId13"/>
    <p:sldId id="268" r:id="rId14"/>
    <p:sldId id="272" r:id="rId15"/>
    <p:sldId id="269" r:id="rId16"/>
    <p:sldId id="273" r:id="rId17"/>
    <p:sldId id="274" r:id="rId18"/>
    <p:sldId id="275" r:id="rId19"/>
    <p:sldId id="282" r:id="rId20"/>
    <p:sldId id="276" r:id="rId21"/>
    <p:sldId id="284" r:id="rId22"/>
    <p:sldId id="278" r:id="rId23"/>
    <p:sldId id="281" r:id="rId24"/>
    <p:sldId id="279" r:id="rId25"/>
    <p:sldId id="280" r:id="rId26"/>
    <p:sldId id="285" r:id="rId2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572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2" autoAdjust="0"/>
    <p:restoredTop sz="92902" autoAdjust="0"/>
  </p:normalViewPr>
  <p:slideViewPr>
    <p:cSldViewPr>
      <p:cViewPr varScale="1">
        <p:scale>
          <a:sx n="64" d="100"/>
          <a:sy n="64" d="100"/>
        </p:scale>
        <p:origin x="-1252" y="-64"/>
      </p:cViewPr>
      <p:guideLst>
        <p:guide orient="horz" pos="2160"/>
        <p:guide pos="2880"/>
      </p:guideLst>
    </p:cSldViewPr>
  </p:slideViewPr>
  <p:outlineViewPr>
    <p:cViewPr>
      <p:scale>
        <a:sx n="33" d="100"/>
        <a:sy n="33" d="100"/>
      </p:scale>
      <p:origin x="0" y="4904"/>
    </p:cViewPr>
  </p:outlin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3F21D5-6EDC-4023-A591-6097E32FEB81}" type="doc">
      <dgm:prSet loTypeId="urn:microsoft.com/office/officeart/2005/8/layout/lProcess2" loCatId="relationship" qsTypeId="urn:microsoft.com/office/officeart/2005/8/quickstyle/simple2" qsCatId="simple" csTypeId="urn:microsoft.com/office/officeart/2005/8/colors/accent5_1" csCatId="accent5" phldr="1"/>
      <dgm:spPr/>
      <dgm:t>
        <a:bodyPr/>
        <a:lstStyle/>
        <a:p>
          <a:endParaRPr lang="en-US"/>
        </a:p>
      </dgm:t>
    </dgm:pt>
    <dgm:pt modelId="{61D33CCC-64D4-4973-B7E9-BDCE1196A543}">
      <dgm:prSet phldrT="[Text]" custT="1"/>
      <dgm:spPr>
        <a:solidFill>
          <a:srgbClr val="D3ECF1"/>
        </a:solidFill>
      </dgm:spPr>
      <dgm:t>
        <a:bodyPr/>
        <a:lstStyle/>
        <a:p>
          <a:r>
            <a:rPr lang="en-GB" sz="1800" b="1" dirty="0" smtClean="0">
              <a:solidFill>
                <a:schemeClr val="tx1">
                  <a:lumMod val="75000"/>
                  <a:lumOff val="25000"/>
                </a:schemeClr>
              </a:solidFill>
              <a:latin typeface="Calibri" pitchFamily="34" charset="0"/>
            </a:rPr>
            <a:t>Transparency</a:t>
          </a:r>
          <a:endParaRPr lang="en-US" sz="1800" b="1" dirty="0">
            <a:solidFill>
              <a:schemeClr val="tx1">
                <a:lumMod val="75000"/>
                <a:lumOff val="25000"/>
              </a:schemeClr>
            </a:solidFill>
            <a:latin typeface="Calibri" pitchFamily="34" charset="0"/>
          </a:endParaRPr>
        </a:p>
      </dgm:t>
    </dgm:pt>
    <dgm:pt modelId="{81376A66-D5FF-445B-8C6A-F8A68DC559C0}" type="parTrans" cxnId="{E07E9842-B8D6-4837-9A8E-EE8C563A8D26}">
      <dgm:prSet/>
      <dgm:spPr/>
      <dgm:t>
        <a:bodyPr/>
        <a:lstStyle/>
        <a:p>
          <a:endParaRPr lang="en-US"/>
        </a:p>
      </dgm:t>
    </dgm:pt>
    <dgm:pt modelId="{3EACF8FE-E10C-441C-96FE-EBC05F214DB5}" type="sibTrans" cxnId="{E07E9842-B8D6-4837-9A8E-EE8C563A8D26}">
      <dgm:prSet/>
      <dgm:spPr/>
      <dgm:t>
        <a:bodyPr/>
        <a:lstStyle/>
        <a:p>
          <a:endParaRPr lang="en-US"/>
        </a:p>
      </dgm:t>
    </dgm:pt>
    <dgm:pt modelId="{B651305F-AAED-456C-A16C-F1980B3831E3}">
      <dgm:prSet phldrT="[Text]" custT="1"/>
      <dgm:spPr>
        <a:solidFill>
          <a:schemeClr val="bg1">
            <a:lumMod val="95000"/>
          </a:schemeClr>
        </a:solidFill>
        <a:ln>
          <a:solidFill>
            <a:srgbClr val="3AAAC0"/>
          </a:solidFill>
        </a:ln>
      </dgm:spPr>
      <dgm:t>
        <a:bodyPr/>
        <a:lstStyle/>
        <a:p>
          <a:r>
            <a:rPr lang="en-GB" sz="1400" b="1" dirty="0" smtClean="0">
              <a:solidFill>
                <a:schemeClr val="tx1">
                  <a:lumMod val="65000"/>
                  <a:lumOff val="35000"/>
                </a:schemeClr>
              </a:solidFill>
              <a:latin typeface="Calibri" pitchFamily="34" charset="0"/>
            </a:rPr>
            <a:t>Announcement of charges</a:t>
          </a:r>
          <a:endParaRPr lang="en-US" sz="1400" b="1" dirty="0">
            <a:solidFill>
              <a:schemeClr val="tx1">
                <a:lumMod val="65000"/>
                <a:lumOff val="35000"/>
              </a:schemeClr>
            </a:solidFill>
            <a:latin typeface="Calibri" pitchFamily="34" charset="0"/>
          </a:endParaRPr>
        </a:p>
      </dgm:t>
    </dgm:pt>
    <dgm:pt modelId="{B1E139FD-FD32-4FDE-B051-AB608417345D}" type="parTrans" cxnId="{D9E0BED0-F9BD-48EA-A382-F0101DD7F745}">
      <dgm:prSet/>
      <dgm:spPr/>
      <dgm:t>
        <a:bodyPr/>
        <a:lstStyle/>
        <a:p>
          <a:endParaRPr lang="en-US"/>
        </a:p>
      </dgm:t>
    </dgm:pt>
    <dgm:pt modelId="{7D4D96DB-72ED-4EF3-8D00-87270B7FC329}" type="sibTrans" cxnId="{D9E0BED0-F9BD-48EA-A382-F0101DD7F745}">
      <dgm:prSet/>
      <dgm:spPr/>
      <dgm:t>
        <a:bodyPr/>
        <a:lstStyle/>
        <a:p>
          <a:endParaRPr lang="en-US"/>
        </a:p>
      </dgm:t>
    </dgm:pt>
    <dgm:pt modelId="{37DDDBC8-4F72-4970-9B27-FC9B7A81BED9}">
      <dgm:prSet phldrT="[Text]" custT="1"/>
      <dgm:spPr>
        <a:solidFill>
          <a:srgbClr val="D3ECF1"/>
        </a:solidFill>
      </dgm:spPr>
      <dgm:t>
        <a:bodyPr/>
        <a:lstStyle/>
        <a:p>
          <a:r>
            <a:rPr lang="en-GB" sz="1800" b="1" dirty="0" smtClean="0">
              <a:solidFill>
                <a:schemeClr val="tx1">
                  <a:lumMod val="75000"/>
                  <a:lumOff val="25000"/>
                </a:schemeClr>
              </a:solidFill>
              <a:latin typeface="Calibri" pitchFamily="34" charset="0"/>
            </a:rPr>
            <a:t>Accountability</a:t>
          </a:r>
          <a:endParaRPr lang="en-US" sz="1800" b="1" dirty="0">
            <a:solidFill>
              <a:schemeClr val="tx1">
                <a:lumMod val="75000"/>
                <a:lumOff val="25000"/>
              </a:schemeClr>
            </a:solidFill>
            <a:latin typeface="Calibri" pitchFamily="34" charset="0"/>
          </a:endParaRPr>
        </a:p>
      </dgm:t>
    </dgm:pt>
    <dgm:pt modelId="{1762C3AF-EC80-4EC2-8FDE-FF5BFFF36E08}" type="parTrans" cxnId="{26E09EF5-B174-4FAE-885C-D0B101A0778C}">
      <dgm:prSet/>
      <dgm:spPr/>
      <dgm:t>
        <a:bodyPr/>
        <a:lstStyle/>
        <a:p>
          <a:endParaRPr lang="en-US"/>
        </a:p>
      </dgm:t>
    </dgm:pt>
    <dgm:pt modelId="{CC87E221-ABC4-48BE-861A-08E2909546E5}" type="sibTrans" cxnId="{26E09EF5-B174-4FAE-885C-D0B101A0778C}">
      <dgm:prSet/>
      <dgm:spPr/>
      <dgm:t>
        <a:bodyPr/>
        <a:lstStyle/>
        <a:p>
          <a:endParaRPr lang="en-US"/>
        </a:p>
      </dgm:t>
    </dgm:pt>
    <dgm:pt modelId="{F5F8372E-9B44-4275-A5E2-B9EB1604AF97}">
      <dgm:prSet phldrT="[Text]" custT="1"/>
      <dgm:spPr>
        <a:solidFill>
          <a:schemeClr val="bg1">
            <a:lumMod val="95000"/>
          </a:schemeClr>
        </a:solidFill>
        <a:ln>
          <a:solidFill>
            <a:srgbClr val="3AAAC0"/>
          </a:solidFill>
        </a:ln>
      </dgm:spPr>
      <dgm:t>
        <a:bodyPr/>
        <a:lstStyle/>
        <a:p>
          <a:r>
            <a:rPr lang="en-US" sz="1400" b="1" dirty="0" smtClean="0">
              <a:solidFill>
                <a:schemeClr val="tx1">
                  <a:lumMod val="65000"/>
                  <a:lumOff val="35000"/>
                </a:schemeClr>
              </a:solidFill>
              <a:latin typeface="Calibri" pitchFamily="34" charset="0"/>
            </a:rPr>
            <a:t>Regulatory Approval of fuel surcharge</a:t>
          </a:r>
          <a:endParaRPr lang="en-US" sz="1400" b="1" dirty="0">
            <a:solidFill>
              <a:schemeClr val="tx1">
                <a:lumMod val="65000"/>
                <a:lumOff val="35000"/>
              </a:schemeClr>
            </a:solidFill>
            <a:latin typeface="Calibri" pitchFamily="34" charset="0"/>
          </a:endParaRPr>
        </a:p>
      </dgm:t>
    </dgm:pt>
    <dgm:pt modelId="{2F636F49-8DC3-4367-AC45-F14D4DE0314A}" type="parTrans" cxnId="{E5B99B7F-BD70-414C-B6E6-7155DF4ADEB8}">
      <dgm:prSet/>
      <dgm:spPr/>
      <dgm:t>
        <a:bodyPr/>
        <a:lstStyle/>
        <a:p>
          <a:endParaRPr lang="en-US"/>
        </a:p>
      </dgm:t>
    </dgm:pt>
    <dgm:pt modelId="{6A83D61E-98E3-4B0B-834C-0F808B1A656A}" type="sibTrans" cxnId="{E5B99B7F-BD70-414C-B6E6-7155DF4ADEB8}">
      <dgm:prSet/>
      <dgm:spPr/>
      <dgm:t>
        <a:bodyPr/>
        <a:lstStyle/>
        <a:p>
          <a:endParaRPr lang="en-US"/>
        </a:p>
      </dgm:t>
    </dgm:pt>
    <dgm:pt modelId="{3677B246-CEE3-4187-8AFE-24FF48F41BE4}">
      <dgm:prSet phldrT="[Text]" custT="1"/>
      <dgm:spPr>
        <a:solidFill>
          <a:srgbClr val="D3ECF1"/>
        </a:solidFill>
      </dgm:spPr>
      <dgm:t>
        <a:bodyPr/>
        <a:lstStyle/>
        <a:p>
          <a:r>
            <a:rPr lang="en-GB" sz="1800" b="1" dirty="0" smtClean="0">
              <a:solidFill>
                <a:schemeClr val="tx1">
                  <a:lumMod val="75000"/>
                  <a:lumOff val="25000"/>
                </a:schemeClr>
              </a:solidFill>
              <a:latin typeface="Calibri" pitchFamily="34" charset="0"/>
            </a:rPr>
            <a:t>Participation</a:t>
          </a:r>
          <a:endParaRPr lang="en-US" sz="1800" b="1" dirty="0">
            <a:solidFill>
              <a:schemeClr val="tx1">
                <a:lumMod val="75000"/>
                <a:lumOff val="25000"/>
              </a:schemeClr>
            </a:solidFill>
            <a:latin typeface="Calibri" pitchFamily="34" charset="0"/>
          </a:endParaRPr>
        </a:p>
      </dgm:t>
    </dgm:pt>
    <dgm:pt modelId="{5ADEBE5B-E46B-490E-84C7-CDA41D68BA2A}" type="parTrans" cxnId="{D56D9DC5-939E-4118-9530-A18F1707CCD3}">
      <dgm:prSet/>
      <dgm:spPr/>
      <dgm:t>
        <a:bodyPr/>
        <a:lstStyle/>
        <a:p>
          <a:endParaRPr lang="en-US"/>
        </a:p>
      </dgm:t>
    </dgm:pt>
    <dgm:pt modelId="{41EA73E9-964E-4CF7-8855-B285AEA1EF25}" type="sibTrans" cxnId="{D56D9DC5-939E-4118-9530-A18F1707CCD3}">
      <dgm:prSet/>
      <dgm:spPr/>
      <dgm:t>
        <a:bodyPr/>
        <a:lstStyle/>
        <a:p>
          <a:endParaRPr lang="en-US"/>
        </a:p>
      </dgm:t>
    </dgm:pt>
    <dgm:pt modelId="{BD87348C-25C6-47D0-8B8A-A15F4DAE890C}">
      <dgm:prSet phldrT="[Text]" custT="1"/>
      <dgm:spPr>
        <a:solidFill>
          <a:schemeClr val="bg1">
            <a:lumMod val="95000"/>
          </a:schemeClr>
        </a:solidFill>
        <a:ln>
          <a:solidFill>
            <a:srgbClr val="3AAAC0"/>
          </a:solidFill>
        </a:ln>
      </dgm:spPr>
      <dgm:t>
        <a:bodyPr/>
        <a:lstStyle/>
        <a:p>
          <a:r>
            <a:rPr lang="en-GB" sz="1400" b="1" dirty="0" smtClean="0">
              <a:solidFill>
                <a:schemeClr val="tx1">
                  <a:lumMod val="65000"/>
                  <a:lumOff val="35000"/>
                </a:schemeClr>
              </a:solidFill>
              <a:latin typeface="Calibri" pitchFamily="34" charset="0"/>
            </a:rPr>
            <a:t>Consultation process </a:t>
          </a:r>
          <a:r>
            <a:rPr lang="en-US" sz="1400" b="1" dirty="0" smtClean="0">
              <a:solidFill>
                <a:schemeClr val="tx1">
                  <a:lumMod val="65000"/>
                  <a:lumOff val="35000"/>
                </a:schemeClr>
              </a:solidFill>
              <a:latin typeface="Calibri" pitchFamily="34" charset="0"/>
            </a:rPr>
            <a:t>during change in regulations</a:t>
          </a:r>
          <a:endParaRPr lang="en-US" sz="1400" b="1" dirty="0">
            <a:solidFill>
              <a:schemeClr val="tx1">
                <a:lumMod val="65000"/>
                <a:lumOff val="35000"/>
              </a:schemeClr>
            </a:solidFill>
            <a:latin typeface="Calibri" pitchFamily="34" charset="0"/>
          </a:endParaRPr>
        </a:p>
      </dgm:t>
    </dgm:pt>
    <dgm:pt modelId="{657D58B8-4C38-465D-8808-12BB00B37117}" type="parTrans" cxnId="{C75E96A3-9D05-493D-A29D-E14451BB82AD}">
      <dgm:prSet/>
      <dgm:spPr/>
      <dgm:t>
        <a:bodyPr/>
        <a:lstStyle/>
        <a:p>
          <a:endParaRPr lang="en-US"/>
        </a:p>
      </dgm:t>
    </dgm:pt>
    <dgm:pt modelId="{08304F28-8406-4F7E-BEAA-8B2B4FE48C13}" type="sibTrans" cxnId="{C75E96A3-9D05-493D-A29D-E14451BB82AD}">
      <dgm:prSet/>
      <dgm:spPr/>
      <dgm:t>
        <a:bodyPr/>
        <a:lstStyle/>
        <a:p>
          <a:endParaRPr lang="en-US"/>
        </a:p>
      </dgm:t>
    </dgm:pt>
    <dgm:pt modelId="{062FF8C0-E536-439B-9D88-0FE44FDCA145}">
      <dgm:prSet phldrT="[Text]" custT="1"/>
      <dgm:spPr>
        <a:solidFill>
          <a:schemeClr val="bg1">
            <a:lumMod val="95000"/>
          </a:schemeClr>
        </a:solidFill>
        <a:ln>
          <a:solidFill>
            <a:srgbClr val="3AAAC0"/>
          </a:solidFill>
        </a:ln>
      </dgm:spPr>
      <dgm:t>
        <a:bodyPr/>
        <a:lstStyle/>
        <a:p>
          <a:r>
            <a:rPr lang="en-GB" sz="1400" b="1" dirty="0" smtClean="0">
              <a:solidFill>
                <a:schemeClr val="tx1">
                  <a:lumMod val="65000"/>
                  <a:lumOff val="35000"/>
                </a:schemeClr>
              </a:solidFill>
              <a:latin typeface="Calibri" pitchFamily="34" charset="0"/>
            </a:rPr>
            <a:t>Consultation process </a:t>
          </a:r>
          <a:r>
            <a:rPr lang="en-US" sz="1400" b="1" dirty="0" smtClean="0">
              <a:solidFill>
                <a:schemeClr val="tx1">
                  <a:lumMod val="65000"/>
                  <a:lumOff val="35000"/>
                </a:schemeClr>
              </a:solidFill>
              <a:latin typeface="Calibri" pitchFamily="34" charset="0"/>
            </a:rPr>
            <a:t>during vetting or verification of fuel surcharge</a:t>
          </a:r>
          <a:endParaRPr lang="en-US" sz="1400" b="1" dirty="0">
            <a:solidFill>
              <a:schemeClr val="tx1">
                <a:lumMod val="65000"/>
                <a:lumOff val="35000"/>
              </a:schemeClr>
            </a:solidFill>
            <a:latin typeface="Calibri" pitchFamily="34" charset="0"/>
          </a:endParaRPr>
        </a:p>
      </dgm:t>
    </dgm:pt>
    <dgm:pt modelId="{2E545222-3120-4BA2-8ADD-F657D37DF038}" type="parTrans" cxnId="{4A041139-FE2C-4312-B7C2-E021FFD61368}">
      <dgm:prSet/>
      <dgm:spPr/>
      <dgm:t>
        <a:bodyPr/>
        <a:lstStyle/>
        <a:p>
          <a:endParaRPr lang="en-US"/>
        </a:p>
      </dgm:t>
    </dgm:pt>
    <dgm:pt modelId="{9678FB8B-2944-4992-ABB8-77391B7AA5B8}" type="sibTrans" cxnId="{4A041139-FE2C-4312-B7C2-E021FFD61368}">
      <dgm:prSet/>
      <dgm:spPr/>
      <dgm:t>
        <a:bodyPr/>
        <a:lstStyle/>
        <a:p>
          <a:endParaRPr lang="en-US"/>
        </a:p>
      </dgm:t>
    </dgm:pt>
    <dgm:pt modelId="{85D62278-FB8E-4E7B-BD5E-AC2625ECB61A}">
      <dgm:prSet phldrT="[Text]" custT="1"/>
      <dgm:spPr>
        <a:solidFill>
          <a:schemeClr val="bg1">
            <a:lumMod val="95000"/>
          </a:schemeClr>
        </a:solidFill>
      </dgm:spPr>
      <dgm:t>
        <a:bodyPr/>
        <a:lstStyle/>
        <a:p>
          <a:r>
            <a:rPr lang="en-US" sz="1400" b="1" dirty="0" smtClean="0">
              <a:solidFill>
                <a:schemeClr val="tx1">
                  <a:lumMod val="65000"/>
                  <a:lumOff val="35000"/>
                </a:schemeClr>
              </a:solidFill>
              <a:latin typeface="Calibri" pitchFamily="34" charset="0"/>
            </a:rPr>
            <a:t>Information on assessment of costs</a:t>
          </a:r>
          <a:endParaRPr lang="en-US" sz="1400" b="1" dirty="0">
            <a:solidFill>
              <a:schemeClr val="tx1">
                <a:lumMod val="65000"/>
                <a:lumOff val="35000"/>
              </a:schemeClr>
            </a:solidFill>
            <a:latin typeface="Calibri" pitchFamily="34" charset="0"/>
          </a:endParaRPr>
        </a:p>
      </dgm:t>
    </dgm:pt>
    <dgm:pt modelId="{20D8160E-84FA-4965-8562-F719D54EE1DC}" type="parTrans" cxnId="{D77942E1-C849-4828-89BF-742F2A9820DA}">
      <dgm:prSet/>
      <dgm:spPr/>
      <dgm:t>
        <a:bodyPr/>
        <a:lstStyle/>
        <a:p>
          <a:endParaRPr lang="en-US"/>
        </a:p>
      </dgm:t>
    </dgm:pt>
    <dgm:pt modelId="{9555EF1A-EF21-4C5D-B09D-C43DC8F5201B}" type="sibTrans" cxnId="{D77942E1-C849-4828-89BF-742F2A9820DA}">
      <dgm:prSet/>
      <dgm:spPr/>
      <dgm:t>
        <a:bodyPr/>
        <a:lstStyle/>
        <a:p>
          <a:endParaRPr lang="en-US"/>
        </a:p>
      </dgm:t>
    </dgm:pt>
    <dgm:pt modelId="{C4F8AE6F-88B6-40E0-B3A1-2F636830DA44}">
      <dgm:prSet phldrT="[Text]" custT="1"/>
      <dgm:spPr>
        <a:solidFill>
          <a:schemeClr val="bg1">
            <a:lumMod val="95000"/>
          </a:schemeClr>
        </a:solidFill>
        <a:ln>
          <a:solidFill>
            <a:srgbClr val="3AAAC0"/>
          </a:solidFill>
        </a:ln>
      </dgm:spPr>
      <dgm:t>
        <a:bodyPr/>
        <a:lstStyle/>
        <a:p>
          <a:pPr algn="ctr"/>
          <a:r>
            <a:rPr lang="en-US" sz="1400" b="1" dirty="0" smtClean="0">
              <a:solidFill>
                <a:schemeClr val="tx1">
                  <a:lumMod val="65000"/>
                  <a:lumOff val="35000"/>
                </a:schemeClr>
              </a:solidFill>
              <a:latin typeface="Calibri" pitchFamily="34" charset="0"/>
            </a:rPr>
            <a:t>Information on category-wise</a:t>
          </a:r>
        </a:p>
        <a:p>
          <a:pPr algn="ctr"/>
          <a:r>
            <a:rPr lang="en-US" sz="1400" b="1" dirty="0" smtClean="0">
              <a:solidFill>
                <a:schemeClr val="tx1">
                  <a:lumMod val="65000"/>
                  <a:lumOff val="35000"/>
                </a:schemeClr>
              </a:solidFill>
              <a:latin typeface="Calibri" pitchFamily="34" charset="0"/>
            </a:rPr>
            <a:t> under -recovery or over- recovery of costs</a:t>
          </a:r>
          <a:endParaRPr lang="en-US" sz="1400" b="1" dirty="0">
            <a:solidFill>
              <a:schemeClr val="tx1">
                <a:lumMod val="65000"/>
                <a:lumOff val="35000"/>
              </a:schemeClr>
            </a:solidFill>
            <a:latin typeface="Calibri" pitchFamily="34" charset="0"/>
          </a:endParaRPr>
        </a:p>
      </dgm:t>
    </dgm:pt>
    <dgm:pt modelId="{7566C95D-F326-439C-83C7-492D8D98528B}" type="parTrans" cxnId="{2730E14C-68C5-40F8-A9AF-FDE2EFEF36A9}">
      <dgm:prSet/>
      <dgm:spPr/>
      <dgm:t>
        <a:bodyPr/>
        <a:lstStyle/>
        <a:p>
          <a:endParaRPr lang="en-US"/>
        </a:p>
      </dgm:t>
    </dgm:pt>
    <dgm:pt modelId="{115A7534-5387-4E98-90CD-555492C97A42}" type="sibTrans" cxnId="{2730E14C-68C5-40F8-A9AF-FDE2EFEF36A9}">
      <dgm:prSet/>
      <dgm:spPr/>
      <dgm:t>
        <a:bodyPr/>
        <a:lstStyle/>
        <a:p>
          <a:endParaRPr lang="en-US"/>
        </a:p>
      </dgm:t>
    </dgm:pt>
    <dgm:pt modelId="{E2627DD0-9FD2-45EF-8E44-89FBC7C86156}">
      <dgm:prSet phldrT="[Text]" custT="1"/>
      <dgm:spPr>
        <a:solidFill>
          <a:schemeClr val="bg1">
            <a:lumMod val="95000"/>
          </a:schemeClr>
        </a:solidFill>
        <a:ln>
          <a:solidFill>
            <a:srgbClr val="3AAAC0"/>
          </a:solidFill>
        </a:ln>
      </dgm:spPr>
      <dgm:t>
        <a:bodyPr/>
        <a:lstStyle/>
        <a:p>
          <a:r>
            <a:rPr lang="en-US" sz="1400" b="1" dirty="0" smtClean="0">
              <a:solidFill>
                <a:schemeClr val="tx1">
                  <a:lumMod val="65000"/>
                  <a:lumOff val="35000"/>
                </a:schemeClr>
              </a:solidFill>
              <a:latin typeface="Calibri" pitchFamily="34" charset="0"/>
            </a:rPr>
            <a:t>Post facto vetting or verification of costs</a:t>
          </a:r>
          <a:endParaRPr lang="en-US" sz="1400" b="1" dirty="0">
            <a:solidFill>
              <a:schemeClr val="tx1">
                <a:lumMod val="65000"/>
                <a:lumOff val="35000"/>
              </a:schemeClr>
            </a:solidFill>
            <a:latin typeface="Calibri" pitchFamily="34" charset="0"/>
          </a:endParaRPr>
        </a:p>
      </dgm:t>
    </dgm:pt>
    <dgm:pt modelId="{B8CF56DC-2154-4523-971C-E4DE6290F118}" type="parTrans" cxnId="{E4CEFB95-6988-464C-934E-E93D4B22C8DC}">
      <dgm:prSet/>
      <dgm:spPr/>
      <dgm:t>
        <a:bodyPr/>
        <a:lstStyle/>
        <a:p>
          <a:endParaRPr lang="en-US"/>
        </a:p>
      </dgm:t>
    </dgm:pt>
    <dgm:pt modelId="{708B59FE-C5B9-4028-87EF-66E45AE3B46A}" type="sibTrans" cxnId="{E4CEFB95-6988-464C-934E-E93D4B22C8DC}">
      <dgm:prSet/>
      <dgm:spPr/>
      <dgm:t>
        <a:bodyPr/>
        <a:lstStyle/>
        <a:p>
          <a:endParaRPr lang="en-US"/>
        </a:p>
      </dgm:t>
    </dgm:pt>
    <dgm:pt modelId="{CBD2F823-390F-4B4F-9907-8E34501B6CDC}">
      <dgm:prSet phldrT="[Text]" custT="1"/>
      <dgm:spPr>
        <a:solidFill>
          <a:schemeClr val="bg1">
            <a:lumMod val="95000"/>
          </a:schemeClr>
        </a:solidFill>
        <a:ln>
          <a:solidFill>
            <a:srgbClr val="3AAAC0"/>
          </a:solidFill>
        </a:ln>
      </dgm:spPr>
      <dgm:t>
        <a:bodyPr/>
        <a:lstStyle/>
        <a:p>
          <a:r>
            <a:rPr lang="en-US" sz="1400" b="1" dirty="0" smtClean="0">
              <a:solidFill>
                <a:schemeClr val="tx1">
                  <a:lumMod val="75000"/>
                  <a:lumOff val="25000"/>
                </a:schemeClr>
              </a:solidFill>
              <a:latin typeface="Calibri" pitchFamily="34" charset="0"/>
            </a:rPr>
            <a:t>P</a:t>
          </a:r>
          <a:r>
            <a:rPr lang="en-US" sz="1400" b="1" dirty="0" smtClean="0">
              <a:solidFill>
                <a:schemeClr val="tx1">
                  <a:lumMod val="65000"/>
                  <a:lumOff val="35000"/>
                </a:schemeClr>
              </a:solidFill>
              <a:latin typeface="Calibri" pitchFamily="34" charset="0"/>
            </a:rPr>
            <a:t>ost facto vetting or verification of  under-recovery and over-recovery of fuel surcharge</a:t>
          </a:r>
          <a:endParaRPr lang="en-US" sz="1400" b="1" dirty="0">
            <a:solidFill>
              <a:schemeClr val="tx1">
                <a:lumMod val="65000"/>
                <a:lumOff val="35000"/>
              </a:schemeClr>
            </a:solidFill>
            <a:latin typeface="Calibri" pitchFamily="34" charset="0"/>
          </a:endParaRPr>
        </a:p>
      </dgm:t>
    </dgm:pt>
    <dgm:pt modelId="{538A3476-B1EB-43D2-AEC8-F8D01D8DA765}" type="parTrans" cxnId="{651C7E7D-93F8-4809-8588-3C04C155C1E5}">
      <dgm:prSet/>
      <dgm:spPr/>
      <dgm:t>
        <a:bodyPr/>
        <a:lstStyle/>
        <a:p>
          <a:endParaRPr lang="en-US"/>
        </a:p>
      </dgm:t>
    </dgm:pt>
    <dgm:pt modelId="{DD85D709-D62B-4E82-8BD3-2779FBDB42A8}" type="sibTrans" cxnId="{651C7E7D-93F8-4809-8588-3C04C155C1E5}">
      <dgm:prSet/>
      <dgm:spPr/>
      <dgm:t>
        <a:bodyPr/>
        <a:lstStyle/>
        <a:p>
          <a:endParaRPr lang="en-US"/>
        </a:p>
      </dgm:t>
    </dgm:pt>
    <dgm:pt modelId="{02D04E8F-3B32-4F2D-98C4-47799B233647}">
      <dgm:prSet phldrT="[Text]" custT="1"/>
      <dgm:spPr>
        <a:solidFill>
          <a:schemeClr val="bg1">
            <a:lumMod val="95000"/>
          </a:schemeClr>
        </a:solidFill>
        <a:ln>
          <a:solidFill>
            <a:srgbClr val="3AAAC0"/>
          </a:solidFill>
        </a:ln>
      </dgm:spPr>
      <dgm:t>
        <a:bodyPr/>
        <a:lstStyle/>
        <a:p>
          <a:r>
            <a:rPr lang="en-GB" sz="1400" b="1" dirty="0" smtClean="0">
              <a:solidFill>
                <a:schemeClr val="tx1">
                  <a:lumMod val="65000"/>
                  <a:lumOff val="35000"/>
                </a:schemeClr>
              </a:solidFill>
              <a:latin typeface="Calibri" pitchFamily="34" charset="0"/>
            </a:rPr>
            <a:t>Consultation process </a:t>
          </a:r>
          <a:r>
            <a:rPr lang="en-US" sz="1400" b="1" dirty="0" smtClean="0">
              <a:solidFill>
                <a:schemeClr val="tx1">
                  <a:lumMod val="65000"/>
                  <a:lumOff val="35000"/>
                </a:schemeClr>
              </a:solidFill>
              <a:latin typeface="Calibri" pitchFamily="34" charset="0"/>
            </a:rPr>
            <a:t>during determination of fuel surcharge</a:t>
          </a:r>
          <a:endParaRPr lang="en-US" sz="1400" b="1" dirty="0">
            <a:solidFill>
              <a:schemeClr val="tx1">
                <a:lumMod val="65000"/>
                <a:lumOff val="35000"/>
              </a:schemeClr>
            </a:solidFill>
            <a:latin typeface="Calibri" pitchFamily="34" charset="0"/>
          </a:endParaRPr>
        </a:p>
      </dgm:t>
    </dgm:pt>
    <dgm:pt modelId="{DD6BBE28-B38A-4585-BA2E-CA7056E7C7F8}" type="parTrans" cxnId="{47DE25B5-AE44-44C3-BEF6-66F27B647DDD}">
      <dgm:prSet/>
      <dgm:spPr/>
      <dgm:t>
        <a:bodyPr/>
        <a:lstStyle/>
        <a:p>
          <a:endParaRPr lang="en-US"/>
        </a:p>
      </dgm:t>
    </dgm:pt>
    <dgm:pt modelId="{45155F93-B222-4CCC-890C-B766F87DBCB3}" type="sibTrans" cxnId="{47DE25B5-AE44-44C3-BEF6-66F27B647DDD}">
      <dgm:prSet/>
      <dgm:spPr/>
      <dgm:t>
        <a:bodyPr/>
        <a:lstStyle/>
        <a:p>
          <a:endParaRPr lang="en-US"/>
        </a:p>
      </dgm:t>
    </dgm:pt>
    <dgm:pt modelId="{287109B2-ECE7-430B-886D-D6527609566F}" type="pres">
      <dgm:prSet presAssocID="{DB3F21D5-6EDC-4023-A591-6097E32FEB81}" presName="theList" presStyleCnt="0">
        <dgm:presLayoutVars>
          <dgm:dir/>
          <dgm:animLvl val="lvl"/>
          <dgm:resizeHandles val="exact"/>
        </dgm:presLayoutVars>
      </dgm:prSet>
      <dgm:spPr/>
      <dgm:t>
        <a:bodyPr/>
        <a:lstStyle/>
        <a:p>
          <a:endParaRPr lang="en-US"/>
        </a:p>
      </dgm:t>
    </dgm:pt>
    <dgm:pt modelId="{A9592D9F-FDCA-4A81-9303-F0B2ABEB5AB2}" type="pres">
      <dgm:prSet presAssocID="{61D33CCC-64D4-4973-B7E9-BDCE1196A543}" presName="compNode" presStyleCnt="0"/>
      <dgm:spPr/>
    </dgm:pt>
    <dgm:pt modelId="{0A5F9984-BAB5-4B80-8C5B-7BC7EE4CB667}" type="pres">
      <dgm:prSet presAssocID="{61D33CCC-64D4-4973-B7E9-BDCE1196A543}" presName="aNode" presStyleLbl="bgShp" presStyleIdx="0" presStyleCnt="3" custScaleY="95529"/>
      <dgm:spPr/>
      <dgm:t>
        <a:bodyPr/>
        <a:lstStyle/>
        <a:p>
          <a:endParaRPr lang="en-US"/>
        </a:p>
      </dgm:t>
    </dgm:pt>
    <dgm:pt modelId="{50CEEAC2-E093-4D93-B763-C2D1BC94DE4B}" type="pres">
      <dgm:prSet presAssocID="{61D33CCC-64D4-4973-B7E9-BDCE1196A543}" presName="textNode" presStyleLbl="bgShp" presStyleIdx="0" presStyleCnt="3"/>
      <dgm:spPr/>
      <dgm:t>
        <a:bodyPr/>
        <a:lstStyle/>
        <a:p>
          <a:endParaRPr lang="en-US"/>
        </a:p>
      </dgm:t>
    </dgm:pt>
    <dgm:pt modelId="{F4A04C61-DE52-438F-9D8E-202B0AE351E3}" type="pres">
      <dgm:prSet presAssocID="{61D33CCC-64D4-4973-B7E9-BDCE1196A543}" presName="compChildNode" presStyleCnt="0"/>
      <dgm:spPr/>
    </dgm:pt>
    <dgm:pt modelId="{2CCCABDD-39E3-4667-A6D1-CAD35812DB83}" type="pres">
      <dgm:prSet presAssocID="{61D33CCC-64D4-4973-B7E9-BDCE1196A543}" presName="theInnerList" presStyleCnt="0"/>
      <dgm:spPr/>
    </dgm:pt>
    <dgm:pt modelId="{1179D8AD-2107-4715-ADD9-8EBF02E8D28C}" type="pres">
      <dgm:prSet presAssocID="{B651305F-AAED-456C-A16C-F1980B3831E3}" presName="childNode" presStyleLbl="node1" presStyleIdx="0" presStyleCnt="9" custLinFactNeighborX="-767" custLinFactNeighborY="-99576">
        <dgm:presLayoutVars>
          <dgm:bulletEnabled val="1"/>
        </dgm:presLayoutVars>
      </dgm:prSet>
      <dgm:spPr/>
      <dgm:t>
        <a:bodyPr/>
        <a:lstStyle/>
        <a:p>
          <a:endParaRPr lang="en-US"/>
        </a:p>
      </dgm:t>
    </dgm:pt>
    <dgm:pt modelId="{327A343A-27D7-4F17-B485-64FFCFCA7C48}" type="pres">
      <dgm:prSet presAssocID="{B651305F-AAED-456C-A16C-F1980B3831E3}" presName="aSpace2" presStyleCnt="0"/>
      <dgm:spPr/>
    </dgm:pt>
    <dgm:pt modelId="{0D0D1741-EC21-4DAC-B03F-85F44B0A4705}" type="pres">
      <dgm:prSet presAssocID="{85D62278-FB8E-4E7B-BD5E-AC2625ECB61A}" presName="childNode" presStyleLbl="node1" presStyleIdx="1" presStyleCnt="9" custLinFactNeighborY="-90427">
        <dgm:presLayoutVars>
          <dgm:bulletEnabled val="1"/>
        </dgm:presLayoutVars>
      </dgm:prSet>
      <dgm:spPr/>
      <dgm:t>
        <a:bodyPr/>
        <a:lstStyle/>
        <a:p>
          <a:endParaRPr lang="en-US"/>
        </a:p>
      </dgm:t>
    </dgm:pt>
    <dgm:pt modelId="{AB0ED824-CAAB-4267-ACB6-190CADF248FF}" type="pres">
      <dgm:prSet presAssocID="{85D62278-FB8E-4E7B-BD5E-AC2625ECB61A}" presName="aSpace2" presStyleCnt="0"/>
      <dgm:spPr/>
    </dgm:pt>
    <dgm:pt modelId="{72BECF2A-3033-4F39-B65F-4293430E33EB}" type="pres">
      <dgm:prSet presAssocID="{C4F8AE6F-88B6-40E0-B3A1-2F636830DA44}" presName="childNode" presStyleLbl="node1" presStyleIdx="2" presStyleCnt="9" custLinFactNeighborY="-93718">
        <dgm:presLayoutVars>
          <dgm:bulletEnabled val="1"/>
        </dgm:presLayoutVars>
      </dgm:prSet>
      <dgm:spPr/>
      <dgm:t>
        <a:bodyPr/>
        <a:lstStyle/>
        <a:p>
          <a:endParaRPr lang="en-US"/>
        </a:p>
      </dgm:t>
    </dgm:pt>
    <dgm:pt modelId="{A3B743AA-FA39-469C-8E06-BA2BDD3172D4}" type="pres">
      <dgm:prSet presAssocID="{61D33CCC-64D4-4973-B7E9-BDCE1196A543}" presName="aSpace" presStyleCnt="0"/>
      <dgm:spPr/>
    </dgm:pt>
    <dgm:pt modelId="{740B6B51-E80B-4A1B-AE7D-B191B9662F8E}" type="pres">
      <dgm:prSet presAssocID="{37DDDBC8-4F72-4970-9B27-FC9B7A81BED9}" presName="compNode" presStyleCnt="0"/>
      <dgm:spPr/>
    </dgm:pt>
    <dgm:pt modelId="{0BC5DD17-F116-4FE9-A3F3-6AC5225E0E6E}" type="pres">
      <dgm:prSet presAssocID="{37DDDBC8-4F72-4970-9B27-FC9B7A81BED9}" presName="aNode" presStyleLbl="bgShp" presStyleIdx="1" presStyleCnt="3" custScaleY="94234" custLinFactNeighborX="613" custLinFactNeighborY="177"/>
      <dgm:spPr/>
      <dgm:t>
        <a:bodyPr/>
        <a:lstStyle/>
        <a:p>
          <a:endParaRPr lang="en-US"/>
        </a:p>
      </dgm:t>
    </dgm:pt>
    <dgm:pt modelId="{BDE848B1-DF00-4C1E-97B9-4A9519715E4C}" type="pres">
      <dgm:prSet presAssocID="{37DDDBC8-4F72-4970-9B27-FC9B7A81BED9}" presName="textNode" presStyleLbl="bgShp" presStyleIdx="1" presStyleCnt="3"/>
      <dgm:spPr/>
      <dgm:t>
        <a:bodyPr/>
        <a:lstStyle/>
        <a:p>
          <a:endParaRPr lang="en-US"/>
        </a:p>
      </dgm:t>
    </dgm:pt>
    <dgm:pt modelId="{C273447A-F09D-4B05-8AFB-C417A4CC826F}" type="pres">
      <dgm:prSet presAssocID="{37DDDBC8-4F72-4970-9B27-FC9B7A81BED9}" presName="compChildNode" presStyleCnt="0"/>
      <dgm:spPr/>
    </dgm:pt>
    <dgm:pt modelId="{A22D85F8-5777-48C3-AFCC-1DF264ECCA17}" type="pres">
      <dgm:prSet presAssocID="{37DDDBC8-4F72-4970-9B27-FC9B7A81BED9}" presName="theInnerList" presStyleCnt="0"/>
      <dgm:spPr/>
    </dgm:pt>
    <dgm:pt modelId="{5D867153-0FFF-45E3-B546-D74E8DAF5E4D}" type="pres">
      <dgm:prSet presAssocID="{F5F8372E-9B44-4275-A5E2-B9EB1604AF97}" presName="childNode" presStyleLbl="node1" presStyleIdx="3" presStyleCnt="9" custLinFactY="-2638" custLinFactNeighborX="3835" custLinFactNeighborY="-100000">
        <dgm:presLayoutVars>
          <dgm:bulletEnabled val="1"/>
        </dgm:presLayoutVars>
      </dgm:prSet>
      <dgm:spPr/>
      <dgm:t>
        <a:bodyPr/>
        <a:lstStyle/>
        <a:p>
          <a:endParaRPr lang="en-US"/>
        </a:p>
      </dgm:t>
    </dgm:pt>
    <dgm:pt modelId="{24C2CAB4-2359-416E-9C9E-36C0DBB41306}" type="pres">
      <dgm:prSet presAssocID="{F5F8372E-9B44-4275-A5E2-B9EB1604AF97}" presName="aSpace2" presStyleCnt="0"/>
      <dgm:spPr/>
    </dgm:pt>
    <dgm:pt modelId="{9F600470-4C99-48D0-8197-BBB1B585146D}" type="pres">
      <dgm:prSet presAssocID="{E2627DD0-9FD2-45EF-8E44-89FBC7C86156}" presName="childNode" presStyleLbl="node1" presStyleIdx="4" presStyleCnt="9" custLinFactY="-836" custLinFactNeighborX="2426" custLinFactNeighborY="-100000">
        <dgm:presLayoutVars>
          <dgm:bulletEnabled val="1"/>
        </dgm:presLayoutVars>
      </dgm:prSet>
      <dgm:spPr/>
      <dgm:t>
        <a:bodyPr/>
        <a:lstStyle/>
        <a:p>
          <a:endParaRPr lang="en-US"/>
        </a:p>
      </dgm:t>
    </dgm:pt>
    <dgm:pt modelId="{5D73F212-4FF2-42F5-913F-EB1583CEDA96}" type="pres">
      <dgm:prSet presAssocID="{E2627DD0-9FD2-45EF-8E44-89FBC7C86156}" presName="aSpace2" presStyleCnt="0"/>
      <dgm:spPr/>
    </dgm:pt>
    <dgm:pt modelId="{39228FDA-F4CA-4639-84DE-49C1B9F48CE2}" type="pres">
      <dgm:prSet presAssocID="{CBD2F823-390F-4B4F-9907-8E34501B6CDC}" presName="childNode" presStyleLbl="node1" presStyleIdx="5" presStyleCnt="9" custLinFactY="-1737" custLinFactNeighborX="2552" custLinFactNeighborY="-100000">
        <dgm:presLayoutVars>
          <dgm:bulletEnabled val="1"/>
        </dgm:presLayoutVars>
      </dgm:prSet>
      <dgm:spPr/>
      <dgm:t>
        <a:bodyPr/>
        <a:lstStyle/>
        <a:p>
          <a:endParaRPr lang="en-US"/>
        </a:p>
      </dgm:t>
    </dgm:pt>
    <dgm:pt modelId="{65819E2A-8E66-4321-8A9F-FB7CEB4E9434}" type="pres">
      <dgm:prSet presAssocID="{37DDDBC8-4F72-4970-9B27-FC9B7A81BED9}" presName="aSpace" presStyleCnt="0"/>
      <dgm:spPr/>
    </dgm:pt>
    <dgm:pt modelId="{D9D36F2C-7E98-4094-8491-638BFB214F8A}" type="pres">
      <dgm:prSet presAssocID="{3677B246-CEE3-4187-8AFE-24FF48F41BE4}" presName="compNode" presStyleCnt="0"/>
      <dgm:spPr/>
    </dgm:pt>
    <dgm:pt modelId="{A9B345B6-E93D-48F0-B147-245766C9FEBB}" type="pres">
      <dgm:prSet presAssocID="{3677B246-CEE3-4187-8AFE-24FF48F41BE4}" presName="aNode" presStyleLbl="bgShp" presStyleIdx="2" presStyleCnt="3" custScaleY="94070"/>
      <dgm:spPr/>
      <dgm:t>
        <a:bodyPr/>
        <a:lstStyle/>
        <a:p>
          <a:endParaRPr lang="en-US"/>
        </a:p>
      </dgm:t>
    </dgm:pt>
    <dgm:pt modelId="{75A036EE-F4DF-445B-89B8-7563664C6865}" type="pres">
      <dgm:prSet presAssocID="{3677B246-CEE3-4187-8AFE-24FF48F41BE4}" presName="textNode" presStyleLbl="bgShp" presStyleIdx="2" presStyleCnt="3"/>
      <dgm:spPr/>
      <dgm:t>
        <a:bodyPr/>
        <a:lstStyle/>
        <a:p>
          <a:endParaRPr lang="en-US"/>
        </a:p>
      </dgm:t>
    </dgm:pt>
    <dgm:pt modelId="{40505768-2624-4435-9860-E664E4C7AC08}" type="pres">
      <dgm:prSet presAssocID="{3677B246-CEE3-4187-8AFE-24FF48F41BE4}" presName="compChildNode" presStyleCnt="0"/>
      <dgm:spPr/>
    </dgm:pt>
    <dgm:pt modelId="{3EAA87C1-6231-4C69-913C-D80876C563DF}" type="pres">
      <dgm:prSet presAssocID="{3677B246-CEE3-4187-8AFE-24FF48F41BE4}" presName="theInnerList" presStyleCnt="0"/>
      <dgm:spPr/>
    </dgm:pt>
    <dgm:pt modelId="{6739A1CB-AF03-4091-AB2C-D7BA86360724}" type="pres">
      <dgm:prSet presAssocID="{BD87348C-25C6-47D0-8B8A-A15F4DAE890C}" presName="childNode" presStyleLbl="node1" presStyleIdx="6" presStyleCnt="9" custLinFactY="-4244" custLinFactNeighborY="-100000">
        <dgm:presLayoutVars>
          <dgm:bulletEnabled val="1"/>
        </dgm:presLayoutVars>
      </dgm:prSet>
      <dgm:spPr/>
      <dgm:t>
        <a:bodyPr/>
        <a:lstStyle/>
        <a:p>
          <a:endParaRPr lang="en-US"/>
        </a:p>
      </dgm:t>
    </dgm:pt>
    <dgm:pt modelId="{E3FBF8B0-BCFF-4587-A416-47BBE9287858}" type="pres">
      <dgm:prSet presAssocID="{BD87348C-25C6-47D0-8B8A-A15F4DAE890C}" presName="aSpace2" presStyleCnt="0"/>
      <dgm:spPr/>
    </dgm:pt>
    <dgm:pt modelId="{DE148FE5-6134-40DF-85B5-907E71DB073B}" type="pres">
      <dgm:prSet presAssocID="{02D04E8F-3B32-4F2D-98C4-47799B233647}" presName="childNode" presStyleLbl="node1" presStyleIdx="7" presStyleCnt="9" custLinFactY="-4638" custLinFactNeighborX="766" custLinFactNeighborY="-100000">
        <dgm:presLayoutVars>
          <dgm:bulletEnabled val="1"/>
        </dgm:presLayoutVars>
      </dgm:prSet>
      <dgm:spPr/>
      <dgm:t>
        <a:bodyPr/>
        <a:lstStyle/>
        <a:p>
          <a:endParaRPr lang="en-US"/>
        </a:p>
      </dgm:t>
    </dgm:pt>
    <dgm:pt modelId="{EFFED286-01AF-43E5-A559-7BEE8678D330}" type="pres">
      <dgm:prSet presAssocID="{02D04E8F-3B32-4F2D-98C4-47799B233647}" presName="aSpace2" presStyleCnt="0"/>
      <dgm:spPr/>
    </dgm:pt>
    <dgm:pt modelId="{E729A064-993D-4A94-AC7D-D18D9A200781}" type="pres">
      <dgm:prSet presAssocID="{062FF8C0-E536-439B-9D88-0FE44FDCA145}" presName="childNode" presStyleLbl="node1" presStyleIdx="8" presStyleCnt="9" custLinFactY="-3539" custLinFactNeighborX="2684" custLinFactNeighborY="-100000">
        <dgm:presLayoutVars>
          <dgm:bulletEnabled val="1"/>
        </dgm:presLayoutVars>
      </dgm:prSet>
      <dgm:spPr/>
      <dgm:t>
        <a:bodyPr/>
        <a:lstStyle/>
        <a:p>
          <a:endParaRPr lang="en-US"/>
        </a:p>
      </dgm:t>
    </dgm:pt>
  </dgm:ptLst>
  <dgm:cxnLst>
    <dgm:cxn modelId="{F842CF5A-DF9C-4873-BD56-79710C58B148}" type="presOf" srcId="{CBD2F823-390F-4B4F-9907-8E34501B6CDC}" destId="{39228FDA-F4CA-4639-84DE-49C1B9F48CE2}" srcOrd="0" destOrd="0" presId="urn:microsoft.com/office/officeart/2005/8/layout/lProcess2"/>
    <dgm:cxn modelId="{E4CEFB95-6988-464C-934E-E93D4B22C8DC}" srcId="{37DDDBC8-4F72-4970-9B27-FC9B7A81BED9}" destId="{E2627DD0-9FD2-45EF-8E44-89FBC7C86156}" srcOrd="1" destOrd="0" parTransId="{B8CF56DC-2154-4523-971C-E4DE6290F118}" sibTransId="{708B59FE-C5B9-4028-87EF-66E45AE3B46A}"/>
    <dgm:cxn modelId="{3A2AAB1E-82E6-4371-9B83-EC46727F0EEF}" type="presOf" srcId="{E2627DD0-9FD2-45EF-8E44-89FBC7C86156}" destId="{9F600470-4C99-48D0-8197-BBB1B585146D}" srcOrd="0" destOrd="0" presId="urn:microsoft.com/office/officeart/2005/8/layout/lProcess2"/>
    <dgm:cxn modelId="{2730E14C-68C5-40F8-A9AF-FDE2EFEF36A9}" srcId="{61D33CCC-64D4-4973-B7E9-BDCE1196A543}" destId="{C4F8AE6F-88B6-40E0-B3A1-2F636830DA44}" srcOrd="2" destOrd="0" parTransId="{7566C95D-F326-439C-83C7-492D8D98528B}" sibTransId="{115A7534-5387-4E98-90CD-555492C97A42}"/>
    <dgm:cxn modelId="{438373A6-6972-46E3-AA45-F695400F2077}" type="presOf" srcId="{062FF8C0-E536-439B-9D88-0FE44FDCA145}" destId="{E729A064-993D-4A94-AC7D-D18D9A200781}" srcOrd="0" destOrd="0" presId="urn:microsoft.com/office/officeart/2005/8/layout/lProcess2"/>
    <dgm:cxn modelId="{FA968362-3B1E-4CE7-91F6-8D3F6B88D984}" type="presOf" srcId="{B651305F-AAED-456C-A16C-F1980B3831E3}" destId="{1179D8AD-2107-4715-ADD9-8EBF02E8D28C}" srcOrd="0" destOrd="0" presId="urn:microsoft.com/office/officeart/2005/8/layout/lProcess2"/>
    <dgm:cxn modelId="{E07E9842-B8D6-4837-9A8E-EE8C563A8D26}" srcId="{DB3F21D5-6EDC-4023-A591-6097E32FEB81}" destId="{61D33CCC-64D4-4973-B7E9-BDCE1196A543}" srcOrd="0" destOrd="0" parTransId="{81376A66-D5FF-445B-8C6A-F8A68DC559C0}" sibTransId="{3EACF8FE-E10C-441C-96FE-EBC05F214DB5}"/>
    <dgm:cxn modelId="{7C9BBD90-FDC7-4714-9D03-13188A3A5CB4}" type="presOf" srcId="{3677B246-CEE3-4187-8AFE-24FF48F41BE4}" destId="{75A036EE-F4DF-445B-89B8-7563664C6865}" srcOrd="1" destOrd="0" presId="urn:microsoft.com/office/officeart/2005/8/layout/lProcess2"/>
    <dgm:cxn modelId="{47DE25B5-AE44-44C3-BEF6-66F27B647DDD}" srcId="{3677B246-CEE3-4187-8AFE-24FF48F41BE4}" destId="{02D04E8F-3B32-4F2D-98C4-47799B233647}" srcOrd="1" destOrd="0" parTransId="{DD6BBE28-B38A-4585-BA2E-CA7056E7C7F8}" sibTransId="{45155F93-B222-4CCC-890C-B766F87DBCB3}"/>
    <dgm:cxn modelId="{214B8696-A3D4-47E9-BAC1-C7CF46150DEB}" type="presOf" srcId="{DB3F21D5-6EDC-4023-A591-6097E32FEB81}" destId="{287109B2-ECE7-430B-886D-D6527609566F}" srcOrd="0" destOrd="0" presId="urn:microsoft.com/office/officeart/2005/8/layout/lProcess2"/>
    <dgm:cxn modelId="{D9F5A6E9-B8C2-4C75-8689-FE67A52A52D9}" type="presOf" srcId="{37DDDBC8-4F72-4970-9B27-FC9B7A81BED9}" destId="{0BC5DD17-F116-4FE9-A3F3-6AC5225E0E6E}" srcOrd="0" destOrd="0" presId="urn:microsoft.com/office/officeart/2005/8/layout/lProcess2"/>
    <dgm:cxn modelId="{48705B80-DE06-402B-9E67-DE86BFDEF04E}" type="presOf" srcId="{C4F8AE6F-88B6-40E0-B3A1-2F636830DA44}" destId="{72BECF2A-3033-4F39-B65F-4293430E33EB}" srcOrd="0" destOrd="0" presId="urn:microsoft.com/office/officeart/2005/8/layout/lProcess2"/>
    <dgm:cxn modelId="{D56D9DC5-939E-4118-9530-A18F1707CCD3}" srcId="{DB3F21D5-6EDC-4023-A591-6097E32FEB81}" destId="{3677B246-CEE3-4187-8AFE-24FF48F41BE4}" srcOrd="2" destOrd="0" parTransId="{5ADEBE5B-E46B-490E-84C7-CDA41D68BA2A}" sibTransId="{41EA73E9-964E-4CF7-8855-B285AEA1EF25}"/>
    <dgm:cxn modelId="{4F878342-2479-4B30-A25F-95F12DBB4B30}" type="presOf" srcId="{3677B246-CEE3-4187-8AFE-24FF48F41BE4}" destId="{A9B345B6-E93D-48F0-B147-245766C9FEBB}" srcOrd="0" destOrd="0" presId="urn:microsoft.com/office/officeart/2005/8/layout/lProcess2"/>
    <dgm:cxn modelId="{78C9D092-429A-45FA-868B-BE8B26686229}" type="presOf" srcId="{BD87348C-25C6-47D0-8B8A-A15F4DAE890C}" destId="{6739A1CB-AF03-4091-AB2C-D7BA86360724}" srcOrd="0" destOrd="0" presId="urn:microsoft.com/office/officeart/2005/8/layout/lProcess2"/>
    <dgm:cxn modelId="{E5B99B7F-BD70-414C-B6E6-7155DF4ADEB8}" srcId="{37DDDBC8-4F72-4970-9B27-FC9B7A81BED9}" destId="{F5F8372E-9B44-4275-A5E2-B9EB1604AF97}" srcOrd="0" destOrd="0" parTransId="{2F636F49-8DC3-4367-AC45-F14D4DE0314A}" sibTransId="{6A83D61E-98E3-4B0B-834C-0F808B1A656A}"/>
    <dgm:cxn modelId="{26E09EF5-B174-4FAE-885C-D0B101A0778C}" srcId="{DB3F21D5-6EDC-4023-A591-6097E32FEB81}" destId="{37DDDBC8-4F72-4970-9B27-FC9B7A81BED9}" srcOrd="1" destOrd="0" parTransId="{1762C3AF-EC80-4EC2-8FDE-FF5BFFF36E08}" sibTransId="{CC87E221-ABC4-48BE-861A-08E2909546E5}"/>
    <dgm:cxn modelId="{C75E96A3-9D05-493D-A29D-E14451BB82AD}" srcId="{3677B246-CEE3-4187-8AFE-24FF48F41BE4}" destId="{BD87348C-25C6-47D0-8B8A-A15F4DAE890C}" srcOrd="0" destOrd="0" parTransId="{657D58B8-4C38-465D-8808-12BB00B37117}" sibTransId="{08304F28-8406-4F7E-BEAA-8B2B4FE48C13}"/>
    <dgm:cxn modelId="{4A041139-FE2C-4312-B7C2-E021FFD61368}" srcId="{3677B246-CEE3-4187-8AFE-24FF48F41BE4}" destId="{062FF8C0-E536-439B-9D88-0FE44FDCA145}" srcOrd="2" destOrd="0" parTransId="{2E545222-3120-4BA2-8ADD-F657D37DF038}" sibTransId="{9678FB8B-2944-4992-ABB8-77391B7AA5B8}"/>
    <dgm:cxn modelId="{D9E0BED0-F9BD-48EA-A382-F0101DD7F745}" srcId="{61D33CCC-64D4-4973-B7E9-BDCE1196A543}" destId="{B651305F-AAED-456C-A16C-F1980B3831E3}" srcOrd="0" destOrd="0" parTransId="{B1E139FD-FD32-4FDE-B051-AB608417345D}" sibTransId="{7D4D96DB-72ED-4EF3-8D00-87270B7FC329}"/>
    <dgm:cxn modelId="{104AC864-8B64-43E6-A125-7B73C1F9FD3C}" type="presOf" srcId="{61D33CCC-64D4-4973-B7E9-BDCE1196A543}" destId="{0A5F9984-BAB5-4B80-8C5B-7BC7EE4CB667}" srcOrd="0" destOrd="0" presId="urn:microsoft.com/office/officeart/2005/8/layout/lProcess2"/>
    <dgm:cxn modelId="{651C7E7D-93F8-4809-8588-3C04C155C1E5}" srcId="{37DDDBC8-4F72-4970-9B27-FC9B7A81BED9}" destId="{CBD2F823-390F-4B4F-9907-8E34501B6CDC}" srcOrd="2" destOrd="0" parTransId="{538A3476-B1EB-43D2-AEC8-F8D01D8DA765}" sibTransId="{DD85D709-D62B-4E82-8BD3-2779FBDB42A8}"/>
    <dgm:cxn modelId="{9CC8CA6F-52A0-467A-A7AA-65B21C32B39A}" type="presOf" srcId="{02D04E8F-3B32-4F2D-98C4-47799B233647}" destId="{DE148FE5-6134-40DF-85B5-907E71DB073B}" srcOrd="0" destOrd="0" presId="urn:microsoft.com/office/officeart/2005/8/layout/lProcess2"/>
    <dgm:cxn modelId="{FEDB0667-2588-4818-AC3A-984F170537DC}" type="presOf" srcId="{37DDDBC8-4F72-4970-9B27-FC9B7A81BED9}" destId="{BDE848B1-DF00-4C1E-97B9-4A9519715E4C}" srcOrd="1" destOrd="0" presId="urn:microsoft.com/office/officeart/2005/8/layout/lProcess2"/>
    <dgm:cxn modelId="{D77942E1-C849-4828-89BF-742F2A9820DA}" srcId="{61D33CCC-64D4-4973-B7E9-BDCE1196A543}" destId="{85D62278-FB8E-4E7B-BD5E-AC2625ECB61A}" srcOrd="1" destOrd="0" parTransId="{20D8160E-84FA-4965-8562-F719D54EE1DC}" sibTransId="{9555EF1A-EF21-4C5D-B09D-C43DC8F5201B}"/>
    <dgm:cxn modelId="{837604F9-E69C-4ABE-B597-561BB882900C}" type="presOf" srcId="{85D62278-FB8E-4E7B-BD5E-AC2625ECB61A}" destId="{0D0D1741-EC21-4DAC-B03F-85F44B0A4705}" srcOrd="0" destOrd="0" presId="urn:microsoft.com/office/officeart/2005/8/layout/lProcess2"/>
    <dgm:cxn modelId="{166520EE-6860-41C5-9F4C-A08D38D0A6B1}" type="presOf" srcId="{F5F8372E-9B44-4275-A5E2-B9EB1604AF97}" destId="{5D867153-0FFF-45E3-B546-D74E8DAF5E4D}" srcOrd="0" destOrd="0" presId="urn:microsoft.com/office/officeart/2005/8/layout/lProcess2"/>
    <dgm:cxn modelId="{C65E10B6-4F53-407F-BC27-491C1E64B316}" type="presOf" srcId="{61D33CCC-64D4-4973-B7E9-BDCE1196A543}" destId="{50CEEAC2-E093-4D93-B763-C2D1BC94DE4B}" srcOrd="1" destOrd="0" presId="urn:microsoft.com/office/officeart/2005/8/layout/lProcess2"/>
    <dgm:cxn modelId="{F7E56DBC-275B-46DF-9D52-0A9816D6CBB9}" type="presParOf" srcId="{287109B2-ECE7-430B-886D-D6527609566F}" destId="{A9592D9F-FDCA-4A81-9303-F0B2ABEB5AB2}" srcOrd="0" destOrd="0" presId="urn:microsoft.com/office/officeart/2005/8/layout/lProcess2"/>
    <dgm:cxn modelId="{34692805-479F-4B9B-A71F-CBF5384A8824}" type="presParOf" srcId="{A9592D9F-FDCA-4A81-9303-F0B2ABEB5AB2}" destId="{0A5F9984-BAB5-4B80-8C5B-7BC7EE4CB667}" srcOrd="0" destOrd="0" presId="urn:microsoft.com/office/officeart/2005/8/layout/lProcess2"/>
    <dgm:cxn modelId="{2154AEF3-F181-4D58-B162-72CFAD38AD86}" type="presParOf" srcId="{A9592D9F-FDCA-4A81-9303-F0B2ABEB5AB2}" destId="{50CEEAC2-E093-4D93-B763-C2D1BC94DE4B}" srcOrd="1" destOrd="0" presId="urn:microsoft.com/office/officeart/2005/8/layout/lProcess2"/>
    <dgm:cxn modelId="{8EA10695-8ACE-41E2-9B3C-38878A022051}" type="presParOf" srcId="{A9592D9F-FDCA-4A81-9303-F0B2ABEB5AB2}" destId="{F4A04C61-DE52-438F-9D8E-202B0AE351E3}" srcOrd="2" destOrd="0" presId="urn:microsoft.com/office/officeart/2005/8/layout/lProcess2"/>
    <dgm:cxn modelId="{8316FDE2-F4D8-4049-BFE8-5496138E57A2}" type="presParOf" srcId="{F4A04C61-DE52-438F-9D8E-202B0AE351E3}" destId="{2CCCABDD-39E3-4667-A6D1-CAD35812DB83}" srcOrd="0" destOrd="0" presId="urn:microsoft.com/office/officeart/2005/8/layout/lProcess2"/>
    <dgm:cxn modelId="{4640D102-E777-4963-89C3-82F159142E8F}" type="presParOf" srcId="{2CCCABDD-39E3-4667-A6D1-CAD35812DB83}" destId="{1179D8AD-2107-4715-ADD9-8EBF02E8D28C}" srcOrd="0" destOrd="0" presId="urn:microsoft.com/office/officeart/2005/8/layout/lProcess2"/>
    <dgm:cxn modelId="{F16DC478-EC98-4C8B-9F3E-CDAABC6ABB01}" type="presParOf" srcId="{2CCCABDD-39E3-4667-A6D1-CAD35812DB83}" destId="{327A343A-27D7-4F17-B485-64FFCFCA7C48}" srcOrd="1" destOrd="0" presId="urn:microsoft.com/office/officeart/2005/8/layout/lProcess2"/>
    <dgm:cxn modelId="{EC25E121-2747-409D-94E5-0A51026FF332}" type="presParOf" srcId="{2CCCABDD-39E3-4667-A6D1-CAD35812DB83}" destId="{0D0D1741-EC21-4DAC-B03F-85F44B0A4705}" srcOrd="2" destOrd="0" presId="urn:microsoft.com/office/officeart/2005/8/layout/lProcess2"/>
    <dgm:cxn modelId="{4AE4856D-AC38-4886-9CCF-ABCF60D2DD2E}" type="presParOf" srcId="{2CCCABDD-39E3-4667-A6D1-CAD35812DB83}" destId="{AB0ED824-CAAB-4267-ACB6-190CADF248FF}" srcOrd="3" destOrd="0" presId="urn:microsoft.com/office/officeart/2005/8/layout/lProcess2"/>
    <dgm:cxn modelId="{AE430787-C8CF-4638-B645-02CDD0CA9C4F}" type="presParOf" srcId="{2CCCABDD-39E3-4667-A6D1-CAD35812DB83}" destId="{72BECF2A-3033-4F39-B65F-4293430E33EB}" srcOrd="4" destOrd="0" presId="urn:microsoft.com/office/officeart/2005/8/layout/lProcess2"/>
    <dgm:cxn modelId="{8B89A83C-6D67-4B79-937D-8956FC50B76E}" type="presParOf" srcId="{287109B2-ECE7-430B-886D-D6527609566F}" destId="{A3B743AA-FA39-469C-8E06-BA2BDD3172D4}" srcOrd="1" destOrd="0" presId="urn:microsoft.com/office/officeart/2005/8/layout/lProcess2"/>
    <dgm:cxn modelId="{770425E8-C57C-4976-8EC1-2A2E571888D8}" type="presParOf" srcId="{287109B2-ECE7-430B-886D-D6527609566F}" destId="{740B6B51-E80B-4A1B-AE7D-B191B9662F8E}" srcOrd="2" destOrd="0" presId="urn:microsoft.com/office/officeart/2005/8/layout/lProcess2"/>
    <dgm:cxn modelId="{D9DD4022-75BE-473D-9686-124C11300D27}" type="presParOf" srcId="{740B6B51-E80B-4A1B-AE7D-B191B9662F8E}" destId="{0BC5DD17-F116-4FE9-A3F3-6AC5225E0E6E}" srcOrd="0" destOrd="0" presId="urn:microsoft.com/office/officeart/2005/8/layout/lProcess2"/>
    <dgm:cxn modelId="{2BDC44A9-7E65-4ACC-A5B6-5FB8CB090E47}" type="presParOf" srcId="{740B6B51-E80B-4A1B-AE7D-B191B9662F8E}" destId="{BDE848B1-DF00-4C1E-97B9-4A9519715E4C}" srcOrd="1" destOrd="0" presId="urn:microsoft.com/office/officeart/2005/8/layout/lProcess2"/>
    <dgm:cxn modelId="{D326762B-D852-4AC4-A9B2-2300D50347C1}" type="presParOf" srcId="{740B6B51-E80B-4A1B-AE7D-B191B9662F8E}" destId="{C273447A-F09D-4B05-8AFB-C417A4CC826F}" srcOrd="2" destOrd="0" presId="urn:microsoft.com/office/officeart/2005/8/layout/lProcess2"/>
    <dgm:cxn modelId="{19B8312E-FA90-4D9A-8B71-5982AB31F6C2}" type="presParOf" srcId="{C273447A-F09D-4B05-8AFB-C417A4CC826F}" destId="{A22D85F8-5777-48C3-AFCC-1DF264ECCA17}" srcOrd="0" destOrd="0" presId="urn:microsoft.com/office/officeart/2005/8/layout/lProcess2"/>
    <dgm:cxn modelId="{1FB43953-91A6-488F-BC69-E20C5C9BDF72}" type="presParOf" srcId="{A22D85F8-5777-48C3-AFCC-1DF264ECCA17}" destId="{5D867153-0FFF-45E3-B546-D74E8DAF5E4D}" srcOrd="0" destOrd="0" presId="urn:microsoft.com/office/officeart/2005/8/layout/lProcess2"/>
    <dgm:cxn modelId="{4366A350-DC3F-4A54-A71F-AB57F3EB7A70}" type="presParOf" srcId="{A22D85F8-5777-48C3-AFCC-1DF264ECCA17}" destId="{24C2CAB4-2359-416E-9C9E-36C0DBB41306}" srcOrd="1" destOrd="0" presId="urn:microsoft.com/office/officeart/2005/8/layout/lProcess2"/>
    <dgm:cxn modelId="{CB9B886C-AC71-46A7-8F81-FED9AE2FE7C6}" type="presParOf" srcId="{A22D85F8-5777-48C3-AFCC-1DF264ECCA17}" destId="{9F600470-4C99-48D0-8197-BBB1B585146D}" srcOrd="2" destOrd="0" presId="urn:microsoft.com/office/officeart/2005/8/layout/lProcess2"/>
    <dgm:cxn modelId="{408C3445-3723-460B-AE97-670DAB2B6837}" type="presParOf" srcId="{A22D85F8-5777-48C3-AFCC-1DF264ECCA17}" destId="{5D73F212-4FF2-42F5-913F-EB1583CEDA96}" srcOrd="3" destOrd="0" presId="urn:microsoft.com/office/officeart/2005/8/layout/lProcess2"/>
    <dgm:cxn modelId="{011681A6-461D-4027-825D-A8750FE0A925}" type="presParOf" srcId="{A22D85F8-5777-48C3-AFCC-1DF264ECCA17}" destId="{39228FDA-F4CA-4639-84DE-49C1B9F48CE2}" srcOrd="4" destOrd="0" presId="urn:microsoft.com/office/officeart/2005/8/layout/lProcess2"/>
    <dgm:cxn modelId="{75C3BA1A-BAA9-4EE2-8F70-CBEA4436D274}" type="presParOf" srcId="{287109B2-ECE7-430B-886D-D6527609566F}" destId="{65819E2A-8E66-4321-8A9F-FB7CEB4E9434}" srcOrd="3" destOrd="0" presId="urn:microsoft.com/office/officeart/2005/8/layout/lProcess2"/>
    <dgm:cxn modelId="{99DEA5E0-7C10-48BE-BE75-4B8C559CB025}" type="presParOf" srcId="{287109B2-ECE7-430B-886D-D6527609566F}" destId="{D9D36F2C-7E98-4094-8491-638BFB214F8A}" srcOrd="4" destOrd="0" presId="urn:microsoft.com/office/officeart/2005/8/layout/lProcess2"/>
    <dgm:cxn modelId="{85DDCF36-F674-4BFF-AEF2-D00AA99BCD21}" type="presParOf" srcId="{D9D36F2C-7E98-4094-8491-638BFB214F8A}" destId="{A9B345B6-E93D-48F0-B147-245766C9FEBB}" srcOrd="0" destOrd="0" presId="urn:microsoft.com/office/officeart/2005/8/layout/lProcess2"/>
    <dgm:cxn modelId="{9EF061D3-3FA0-4EE1-9019-ECA39161EC2E}" type="presParOf" srcId="{D9D36F2C-7E98-4094-8491-638BFB214F8A}" destId="{75A036EE-F4DF-445B-89B8-7563664C6865}" srcOrd="1" destOrd="0" presId="urn:microsoft.com/office/officeart/2005/8/layout/lProcess2"/>
    <dgm:cxn modelId="{FC656EF8-6EE0-466E-820B-1DBB6CB641C1}" type="presParOf" srcId="{D9D36F2C-7E98-4094-8491-638BFB214F8A}" destId="{40505768-2624-4435-9860-E664E4C7AC08}" srcOrd="2" destOrd="0" presId="urn:microsoft.com/office/officeart/2005/8/layout/lProcess2"/>
    <dgm:cxn modelId="{35677ADE-3CDC-456D-82CC-106E022A5AE3}" type="presParOf" srcId="{40505768-2624-4435-9860-E664E4C7AC08}" destId="{3EAA87C1-6231-4C69-913C-D80876C563DF}" srcOrd="0" destOrd="0" presId="urn:microsoft.com/office/officeart/2005/8/layout/lProcess2"/>
    <dgm:cxn modelId="{3163E566-D558-4216-83A2-FE8949926DCB}" type="presParOf" srcId="{3EAA87C1-6231-4C69-913C-D80876C563DF}" destId="{6739A1CB-AF03-4091-AB2C-D7BA86360724}" srcOrd="0" destOrd="0" presId="urn:microsoft.com/office/officeart/2005/8/layout/lProcess2"/>
    <dgm:cxn modelId="{99936356-12AE-46BD-9C5D-58F81247E492}" type="presParOf" srcId="{3EAA87C1-6231-4C69-913C-D80876C563DF}" destId="{E3FBF8B0-BCFF-4587-A416-47BBE9287858}" srcOrd="1" destOrd="0" presId="urn:microsoft.com/office/officeart/2005/8/layout/lProcess2"/>
    <dgm:cxn modelId="{4916D85E-2839-425F-AC5D-B17D6A95A054}" type="presParOf" srcId="{3EAA87C1-6231-4C69-913C-D80876C563DF}" destId="{DE148FE5-6134-40DF-85B5-907E71DB073B}" srcOrd="2" destOrd="0" presId="urn:microsoft.com/office/officeart/2005/8/layout/lProcess2"/>
    <dgm:cxn modelId="{DA7CD3BE-701A-4F4D-9ABB-E5236C848BD6}" type="presParOf" srcId="{3EAA87C1-6231-4C69-913C-D80876C563DF}" destId="{EFFED286-01AF-43E5-A559-7BEE8678D330}" srcOrd="3" destOrd="0" presId="urn:microsoft.com/office/officeart/2005/8/layout/lProcess2"/>
    <dgm:cxn modelId="{B4099E69-0DF5-440F-9EA6-D11757A372F9}" type="presParOf" srcId="{3EAA87C1-6231-4C69-913C-D80876C563DF}" destId="{E729A064-993D-4A94-AC7D-D18D9A200781}" srcOrd="4" destOrd="0" presId="urn:microsoft.com/office/officeart/2005/8/layout/lProcess2"/>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AB7E7D-2901-4855-974B-9626ACE0F4C4}" type="doc">
      <dgm:prSet loTypeId="urn:microsoft.com/office/officeart/2005/8/layout/process5" loCatId="process" qsTypeId="urn:microsoft.com/office/officeart/2005/8/quickstyle/simple1" qsCatId="simple" csTypeId="urn:microsoft.com/office/officeart/2005/8/colors/accent3_1" csCatId="accent3" phldr="1"/>
      <dgm:spPr/>
    </dgm:pt>
    <dgm:pt modelId="{72294BF1-F163-480B-A2EF-5652564FDEE2}">
      <dgm:prSet phldrT="[Text]" custT="1"/>
      <dgm:spPr/>
      <dgm:t>
        <a:bodyPr/>
        <a:lstStyle/>
        <a:p>
          <a:r>
            <a:rPr lang="en-US" sz="1200" dirty="0" smtClean="0">
              <a:latin typeface="Calibri" pitchFamily="34" charset="0"/>
            </a:rPr>
            <a:t>MSEDCL petition in 2013  for costs recovery due to review order through an additional charge, similar to fuel surcharge in levy.</a:t>
          </a:r>
          <a:endParaRPr lang="en-US" sz="1200" dirty="0">
            <a:latin typeface="Calibri" pitchFamily="34" charset="0"/>
          </a:endParaRPr>
        </a:p>
      </dgm:t>
    </dgm:pt>
    <dgm:pt modelId="{8A29E5B0-E55A-46CC-A5FF-C53232CD8D25}" type="parTrans" cxnId="{500DBEB6-CE2E-4D15-AE5F-9039B1A3D461}">
      <dgm:prSet/>
      <dgm:spPr/>
      <dgm:t>
        <a:bodyPr/>
        <a:lstStyle/>
        <a:p>
          <a:endParaRPr lang="en-US"/>
        </a:p>
      </dgm:t>
    </dgm:pt>
    <dgm:pt modelId="{68D5C578-5154-4368-87B1-648FF8E191DF}" type="sibTrans" cxnId="{500DBEB6-CE2E-4D15-AE5F-9039B1A3D461}">
      <dgm:prSet/>
      <dgm:spPr/>
      <dgm:t>
        <a:bodyPr/>
        <a:lstStyle/>
        <a:p>
          <a:endParaRPr lang="en-US"/>
        </a:p>
      </dgm:t>
    </dgm:pt>
    <dgm:pt modelId="{C20A1E25-4657-474C-8FB1-DE33CEF345B3}">
      <dgm:prSet phldrT="[Text]" custT="1"/>
      <dgm:spPr/>
      <dgm:t>
        <a:bodyPr/>
        <a:lstStyle/>
        <a:p>
          <a:r>
            <a:rPr lang="en-US" sz="1200" dirty="0" smtClean="0">
              <a:latin typeface="Calibri" pitchFamily="34" charset="0"/>
            </a:rPr>
            <a:t>MERC disallowed  additional surcharge. Any amendment to tariff, except  fuel surcharges  should be done once a year via a public process.</a:t>
          </a:r>
          <a:endParaRPr lang="en-US" sz="1200" dirty="0">
            <a:latin typeface="Calibri" pitchFamily="34" charset="0"/>
          </a:endParaRPr>
        </a:p>
      </dgm:t>
    </dgm:pt>
    <dgm:pt modelId="{1E1EF9F9-8B59-4465-9AD4-75A1C0E2D18A}" type="parTrans" cxnId="{07D243A5-CD0F-445A-AF50-34C4FF0D8674}">
      <dgm:prSet/>
      <dgm:spPr/>
      <dgm:t>
        <a:bodyPr/>
        <a:lstStyle/>
        <a:p>
          <a:endParaRPr lang="en-US"/>
        </a:p>
      </dgm:t>
    </dgm:pt>
    <dgm:pt modelId="{BE9196C9-0BC6-44FB-9EDA-E5B5A6B5DE64}" type="sibTrans" cxnId="{07D243A5-CD0F-445A-AF50-34C4FF0D8674}">
      <dgm:prSet/>
      <dgm:spPr/>
      <dgm:t>
        <a:bodyPr/>
        <a:lstStyle/>
        <a:p>
          <a:endParaRPr lang="en-US"/>
        </a:p>
      </dgm:t>
    </dgm:pt>
    <dgm:pt modelId="{6E8403CA-7278-4796-9CB4-B04E4705E622}">
      <dgm:prSet phldrT="[Text]" custT="1"/>
      <dgm:spPr/>
      <dgm:t>
        <a:bodyPr/>
        <a:lstStyle/>
        <a:p>
          <a:r>
            <a:rPr lang="en-US" sz="1200" dirty="0" smtClean="0">
              <a:latin typeface="Calibri" pitchFamily="34" charset="0"/>
            </a:rPr>
            <a:t>In April 2013, MERC directed costs to be included in next years tariff petition.</a:t>
          </a:r>
          <a:endParaRPr lang="en-US" sz="1200" dirty="0">
            <a:latin typeface="Calibri" pitchFamily="34" charset="0"/>
          </a:endParaRPr>
        </a:p>
      </dgm:t>
    </dgm:pt>
    <dgm:pt modelId="{C9C6CEF7-90F9-4DF2-A280-4EBC63B2BEA1}" type="parTrans" cxnId="{70422AE6-B121-48E1-8524-E3FF92547B17}">
      <dgm:prSet/>
      <dgm:spPr/>
      <dgm:t>
        <a:bodyPr/>
        <a:lstStyle/>
        <a:p>
          <a:endParaRPr lang="en-US"/>
        </a:p>
      </dgm:t>
    </dgm:pt>
    <dgm:pt modelId="{D8515A15-0914-46E3-B368-55C5CA97A793}" type="sibTrans" cxnId="{70422AE6-B121-48E1-8524-E3FF92547B17}">
      <dgm:prSet/>
      <dgm:spPr/>
      <dgm:t>
        <a:bodyPr/>
        <a:lstStyle/>
        <a:p>
          <a:endParaRPr lang="en-US"/>
        </a:p>
      </dgm:t>
    </dgm:pt>
    <dgm:pt modelId="{33BAA29C-8D17-4255-8539-A14A8C9E5707}">
      <dgm:prSet custT="1"/>
      <dgm:spPr/>
      <dgm:t>
        <a:bodyPr/>
        <a:lstStyle/>
        <a:p>
          <a:r>
            <a:rPr lang="en-US" sz="1200" dirty="0" smtClean="0">
              <a:latin typeface="Calibri" pitchFamily="34" charset="0"/>
            </a:rPr>
            <a:t>MSEDCL delayed filing tariff petitions and more costs to be recovered due to various APTEL orders started accruing.</a:t>
          </a:r>
          <a:endParaRPr lang="en-US" sz="1200" dirty="0">
            <a:latin typeface="Calibri" pitchFamily="34" charset="0"/>
          </a:endParaRPr>
        </a:p>
      </dgm:t>
    </dgm:pt>
    <dgm:pt modelId="{A89565B6-DA3C-46F5-8F3C-814FB834CDCE}" type="parTrans" cxnId="{CD050430-834D-4012-B369-7DEAB8FF3CD6}">
      <dgm:prSet/>
      <dgm:spPr/>
      <dgm:t>
        <a:bodyPr/>
        <a:lstStyle/>
        <a:p>
          <a:endParaRPr lang="en-US"/>
        </a:p>
      </dgm:t>
    </dgm:pt>
    <dgm:pt modelId="{1A015F2D-15CB-4C03-B977-2C0E2C9F8499}" type="sibTrans" cxnId="{CD050430-834D-4012-B369-7DEAB8FF3CD6}">
      <dgm:prSet/>
      <dgm:spPr/>
      <dgm:t>
        <a:bodyPr/>
        <a:lstStyle/>
        <a:p>
          <a:endParaRPr lang="en-US"/>
        </a:p>
      </dgm:t>
    </dgm:pt>
    <dgm:pt modelId="{1897867D-09AF-42FD-9869-7A89C132BE32}">
      <dgm:prSet custT="1"/>
      <dgm:spPr/>
      <dgm:t>
        <a:bodyPr/>
        <a:lstStyle/>
        <a:p>
          <a:r>
            <a:rPr lang="en-US" sz="1200" dirty="0" smtClean="0">
              <a:latin typeface="Calibri" pitchFamily="34" charset="0"/>
            </a:rPr>
            <a:t>In September 2013,MERC allowed recovery of these costs via an  additional surcharge through a suo-motu process without public hearings.</a:t>
          </a:r>
          <a:endParaRPr lang="en-US" sz="1200" dirty="0" smtClean="0">
            <a:latin typeface="Calibri" pitchFamily="34" charset="0"/>
          </a:endParaRPr>
        </a:p>
      </dgm:t>
    </dgm:pt>
    <dgm:pt modelId="{F5D0BA9A-34C2-4F12-9D7D-90381B0CA7A7}" type="parTrans" cxnId="{435688C9-8282-47A0-9EB1-BF15B281AA07}">
      <dgm:prSet/>
      <dgm:spPr/>
      <dgm:t>
        <a:bodyPr/>
        <a:lstStyle/>
        <a:p>
          <a:endParaRPr lang="en-US"/>
        </a:p>
      </dgm:t>
    </dgm:pt>
    <dgm:pt modelId="{9A61C0B2-F2E0-4397-A6BC-687C44BE46EF}" type="sibTrans" cxnId="{435688C9-8282-47A0-9EB1-BF15B281AA07}">
      <dgm:prSet/>
      <dgm:spPr/>
      <dgm:t>
        <a:bodyPr/>
        <a:lstStyle/>
        <a:p>
          <a:endParaRPr lang="en-US"/>
        </a:p>
      </dgm:t>
    </dgm:pt>
    <dgm:pt modelId="{385028AB-41D7-4E01-818D-96143EDD61F6}">
      <dgm:prSet custT="1"/>
      <dgm:spPr/>
      <dgm:t>
        <a:bodyPr/>
        <a:lstStyle/>
        <a:p>
          <a:r>
            <a:rPr lang="en-US" sz="1200" dirty="0" smtClean="0">
              <a:latin typeface="Calibri" pitchFamily="34" charset="0"/>
            </a:rPr>
            <a:t>The order was set aside by APTEL and MERC had to undertake due tariff process to account for costs.</a:t>
          </a:r>
          <a:endParaRPr lang="en-US" sz="1200" dirty="0">
            <a:latin typeface="Calibri" pitchFamily="34" charset="0"/>
          </a:endParaRPr>
        </a:p>
      </dgm:t>
    </dgm:pt>
    <dgm:pt modelId="{548AFE8D-89B1-4AB0-8DAD-6ACF5FA24D2D}" type="parTrans" cxnId="{CDA3DCEA-B953-4495-BB8D-07127B8B91B6}">
      <dgm:prSet/>
      <dgm:spPr/>
      <dgm:t>
        <a:bodyPr/>
        <a:lstStyle/>
        <a:p>
          <a:endParaRPr lang="en-US"/>
        </a:p>
      </dgm:t>
    </dgm:pt>
    <dgm:pt modelId="{8BE77416-50E9-4DD3-AD99-01E2A0CA8AAB}" type="sibTrans" cxnId="{CDA3DCEA-B953-4495-BB8D-07127B8B91B6}">
      <dgm:prSet/>
      <dgm:spPr/>
      <dgm:t>
        <a:bodyPr/>
        <a:lstStyle/>
        <a:p>
          <a:endParaRPr lang="en-US"/>
        </a:p>
      </dgm:t>
    </dgm:pt>
    <dgm:pt modelId="{209C7A44-E428-4704-ABD3-2E83D45A3C48}">
      <dgm:prSet custT="1"/>
      <dgm:spPr/>
      <dgm:t>
        <a:bodyPr/>
        <a:lstStyle/>
        <a:p>
          <a:r>
            <a:rPr lang="en-US" sz="1200" dirty="0" smtClean="0">
              <a:latin typeface="Calibri" pitchFamily="34" charset="0"/>
            </a:rPr>
            <a:t>MERC’s 2015  MYT regulations allow recovery of impact due to decisions of higher courts, review orders  on an annual basis.</a:t>
          </a:r>
          <a:endParaRPr lang="en-US" sz="1200" dirty="0">
            <a:latin typeface="Calibri" pitchFamily="34" charset="0"/>
          </a:endParaRPr>
        </a:p>
      </dgm:t>
    </dgm:pt>
    <dgm:pt modelId="{501E617B-7C82-4899-9FA7-7C6BA6C88391}" type="parTrans" cxnId="{B058EEC5-44A5-4780-A386-9B7F505D11DB}">
      <dgm:prSet/>
      <dgm:spPr/>
      <dgm:t>
        <a:bodyPr/>
        <a:lstStyle/>
        <a:p>
          <a:endParaRPr lang="en-US"/>
        </a:p>
      </dgm:t>
    </dgm:pt>
    <dgm:pt modelId="{E06FD8F6-866E-4693-8108-E442E31BB891}" type="sibTrans" cxnId="{B058EEC5-44A5-4780-A386-9B7F505D11DB}">
      <dgm:prSet/>
      <dgm:spPr/>
      <dgm:t>
        <a:bodyPr/>
        <a:lstStyle/>
        <a:p>
          <a:endParaRPr lang="en-US"/>
        </a:p>
      </dgm:t>
    </dgm:pt>
    <dgm:pt modelId="{63535C71-9CE0-4F01-967B-10D2DC892DEF}" type="pres">
      <dgm:prSet presAssocID="{5FAB7E7D-2901-4855-974B-9626ACE0F4C4}" presName="diagram" presStyleCnt="0">
        <dgm:presLayoutVars>
          <dgm:dir/>
          <dgm:resizeHandles val="exact"/>
        </dgm:presLayoutVars>
      </dgm:prSet>
      <dgm:spPr/>
    </dgm:pt>
    <dgm:pt modelId="{01B7DC40-1767-491E-A26F-EC4399C76D8A}" type="pres">
      <dgm:prSet presAssocID="{72294BF1-F163-480B-A2EF-5652564FDEE2}" presName="node" presStyleLbl="node1" presStyleIdx="0" presStyleCnt="7">
        <dgm:presLayoutVars>
          <dgm:bulletEnabled val="1"/>
        </dgm:presLayoutVars>
      </dgm:prSet>
      <dgm:spPr/>
      <dgm:t>
        <a:bodyPr/>
        <a:lstStyle/>
        <a:p>
          <a:endParaRPr lang="en-US"/>
        </a:p>
      </dgm:t>
    </dgm:pt>
    <dgm:pt modelId="{63DDD688-FFE0-4BF7-AE0E-3C1E7A27D4E2}" type="pres">
      <dgm:prSet presAssocID="{68D5C578-5154-4368-87B1-648FF8E191DF}" presName="sibTrans" presStyleLbl="sibTrans2D1" presStyleIdx="0" presStyleCnt="6"/>
      <dgm:spPr/>
    </dgm:pt>
    <dgm:pt modelId="{485DD38C-5E1C-4687-B47A-C08FBDE42EC4}" type="pres">
      <dgm:prSet presAssocID="{68D5C578-5154-4368-87B1-648FF8E191DF}" presName="connectorText" presStyleLbl="sibTrans2D1" presStyleIdx="0" presStyleCnt="6"/>
      <dgm:spPr/>
    </dgm:pt>
    <dgm:pt modelId="{D8541FA8-ECC8-4CDF-A613-73DB8D601CAB}" type="pres">
      <dgm:prSet presAssocID="{C20A1E25-4657-474C-8FB1-DE33CEF345B3}" presName="node" presStyleLbl="node1" presStyleIdx="1" presStyleCnt="7">
        <dgm:presLayoutVars>
          <dgm:bulletEnabled val="1"/>
        </dgm:presLayoutVars>
      </dgm:prSet>
      <dgm:spPr/>
      <dgm:t>
        <a:bodyPr/>
        <a:lstStyle/>
        <a:p>
          <a:endParaRPr lang="en-US"/>
        </a:p>
      </dgm:t>
    </dgm:pt>
    <dgm:pt modelId="{D5FCF1CB-C541-4BCA-9E1E-6CA1A564333A}" type="pres">
      <dgm:prSet presAssocID="{BE9196C9-0BC6-44FB-9EDA-E5B5A6B5DE64}" presName="sibTrans" presStyleLbl="sibTrans2D1" presStyleIdx="1" presStyleCnt="6"/>
      <dgm:spPr/>
    </dgm:pt>
    <dgm:pt modelId="{16FCCE1D-EF57-487C-9DE7-34E90B91E037}" type="pres">
      <dgm:prSet presAssocID="{BE9196C9-0BC6-44FB-9EDA-E5B5A6B5DE64}" presName="connectorText" presStyleLbl="sibTrans2D1" presStyleIdx="1" presStyleCnt="6"/>
      <dgm:spPr/>
    </dgm:pt>
    <dgm:pt modelId="{B2292AE7-8168-47C2-8901-E64FD65DF24D}" type="pres">
      <dgm:prSet presAssocID="{6E8403CA-7278-4796-9CB4-B04E4705E622}" presName="node" presStyleLbl="node1" presStyleIdx="2" presStyleCnt="7">
        <dgm:presLayoutVars>
          <dgm:bulletEnabled val="1"/>
        </dgm:presLayoutVars>
      </dgm:prSet>
      <dgm:spPr/>
    </dgm:pt>
    <dgm:pt modelId="{0AA1CDA6-AA54-4578-9CBD-6B6BD8A22A2B}" type="pres">
      <dgm:prSet presAssocID="{D8515A15-0914-46E3-B368-55C5CA97A793}" presName="sibTrans" presStyleLbl="sibTrans2D1" presStyleIdx="2" presStyleCnt="6"/>
      <dgm:spPr/>
    </dgm:pt>
    <dgm:pt modelId="{8ACD26A3-D73B-4FB0-A462-70604942991D}" type="pres">
      <dgm:prSet presAssocID="{D8515A15-0914-46E3-B368-55C5CA97A793}" presName="connectorText" presStyleLbl="sibTrans2D1" presStyleIdx="2" presStyleCnt="6"/>
      <dgm:spPr/>
    </dgm:pt>
    <dgm:pt modelId="{BC741A61-61FB-4C5A-A7CA-6A7C8D3431D3}" type="pres">
      <dgm:prSet presAssocID="{33BAA29C-8D17-4255-8539-A14A8C9E5707}" presName="node" presStyleLbl="node1" presStyleIdx="3" presStyleCnt="7">
        <dgm:presLayoutVars>
          <dgm:bulletEnabled val="1"/>
        </dgm:presLayoutVars>
      </dgm:prSet>
      <dgm:spPr/>
      <dgm:t>
        <a:bodyPr/>
        <a:lstStyle/>
        <a:p>
          <a:endParaRPr lang="en-US"/>
        </a:p>
      </dgm:t>
    </dgm:pt>
    <dgm:pt modelId="{250F17DD-6937-4E5E-A2CA-D0F965F10323}" type="pres">
      <dgm:prSet presAssocID="{1A015F2D-15CB-4C03-B977-2C0E2C9F8499}" presName="sibTrans" presStyleLbl="sibTrans2D1" presStyleIdx="3" presStyleCnt="6"/>
      <dgm:spPr/>
    </dgm:pt>
    <dgm:pt modelId="{8C4ADDF1-080D-4954-B239-2735DEEB163F}" type="pres">
      <dgm:prSet presAssocID="{1A015F2D-15CB-4C03-B977-2C0E2C9F8499}" presName="connectorText" presStyleLbl="sibTrans2D1" presStyleIdx="3" presStyleCnt="6"/>
      <dgm:spPr/>
    </dgm:pt>
    <dgm:pt modelId="{BD568D7D-A1BE-4D17-AB77-B89D89F27422}" type="pres">
      <dgm:prSet presAssocID="{1897867D-09AF-42FD-9869-7A89C132BE32}" presName="node" presStyleLbl="node1" presStyleIdx="4" presStyleCnt="7">
        <dgm:presLayoutVars>
          <dgm:bulletEnabled val="1"/>
        </dgm:presLayoutVars>
      </dgm:prSet>
      <dgm:spPr/>
      <dgm:t>
        <a:bodyPr/>
        <a:lstStyle/>
        <a:p>
          <a:endParaRPr lang="en-US"/>
        </a:p>
      </dgm:t>
    </dgm:pt>
    <dgm:pt modelId="{280D4F75-5417-4A71-B616-2BBE96367976}" type="pres">
      <dgm:prSet presAssocID="{9A61C0B2-F2E0-4397-A6BC-687C44BE46EF}" presName="sibTrans" presStyleLbl="sibTrans2D1" presStyleIdx="4" presStyleCnt="6"/>
      <dgm:spPr/>
    </dgm:pt>
    <dgm:pt modelId="{D36F8D57-6DEA-4B66-8599-374F8C16AAB7}" type="pres">
      <dgm:prSet presAssocID="{9A61C0B2-F2E0-4397-A6BC-687C44BE46EF}" presName="connectorText" presStyleLbl="sibTrans2D1" presStyleIdx="4" presStyleCnt="6"/>
      <dgm:spPr/>
    </dgm:pt>
    <dgm:pt modelId="{272C8013-4BDA-4C6D-9989-4F45220628EA}" type="pres">
      <dgm:prSet presAssocID="{385028AB-41D7-4E01-818D-96143EDD61F6}" presName="node" presStyleLbl="node1" presStyleIdx="5" presStyleCnt="7">
        <dgm:presLayoutVars>
          <dgm:bulletEnabled val="1"/>
        </dgm:presLayoutVars>
      </dgm:prSet>
      <dgm:spPr/>
      <dgm:t>
        <a:bodyPr/>
        <a:lstStyle/>
        <a:p>
          <a:endParaRPr lang="en-US"/>
        </a:p>
      </dgm:t>
    </dgm:pt>
    <dgm:pt modelId="{1C82943D-E2B1-4B57-9471-102502A51C69}" type="pres">
      <dgm:prSet presAssocID="{8BE77416-50E9-4DD3-AD99-01E2A0CA8AAB}" presName="sibTrans" presStyleLbl="sibTrans2D1" presStyleIdx="5" presStyleCnt="6"/>
      <dgm:spPr/>
    </dgm:pt>
    <dgm:pt modelId="{C26DCB5C-B4F3-4305-890E-B93A50DFFD23}" type="pres">
      <dgm:prSet presAssocID="{8BE77416-50E9-4DD3-AD99-01E2A0CA8AAB}" presName="connectorText" presStyleLbl="sibTrans2D1" presStyleIdx="5" presStyleCnt="6"/>
      <dgm:spPr/>
    </dgm:pt>
    <dgm:pt modelId="{B6E4875F-E000-46A4-A341-DC23608D6AB4}" type="pres">
      <dgm:prSet presAssocID="{209C7A44-E428-4704-ABD3-2E83D45A3C48}" presName="node" presStyleLbl="node1" presStyleIdx="6" presStyleCnt="7">
        <dgm:presLayoutVars>
          <dgm:bulletEnabled val="1"/>
        </dgm:presLayoutVars>
      </dgm:prSet>
      <dgm:spPr/>
      <dgm:t>
        <a:bodyPr/>
        <a:lstStyle/>
        <a:p>
          <a:endParaRPr lang="en-US"/>
        </a:p>
      </dgm:t>
    </dgm:pt>
  </dgm:ptLst>
  <dgm:cxnLst>
    <dgm:cxn modelId="{B5A20CE7-A7BD-43EC-8201-308EE9CC096A}" type="presOf" srcId="{68D5C578-5154-4368-87B1-648FF8E191DF}" destId="{485DD38C-5E1C-4687-B47A-C08FBDE42EC4}" srcOrd="1" destOrd="0" presId="urn:microsoft.com/office/officeart/2005/8/layout/process5"/>
    <dgm:cxn modelId="{698EA81E-3432-4A48-A3B0-D14212CD2428}" type="presOf" srcId="{68D5C578-5154-4368-87B1-648FF8E191DF}" destId="{63DDD688-FFE0-4BF7-AE0E-3C1E7A27D4E2}" srcOrd="0" destOrd="0" presId="urn:microsoft.com/office/officeart/2005/8/layout/process5"/>
    <dgm:cxn modelId="{6E2C6963-F232-476C-979D-8C26976F13A4}" type="presOf" srcId="{385028AB-41D7-4E01-818D-96143EDD61F6}" destId="{272C8013-4BDA-4C6D-9989-4F45220628EA}" srcOrd="0" destOrd="0" presId="urn:microsoft.com/office/officeart/2005/8/layout/process5"/>
    <dgm:cxn modelId="{73D77AD2-3E99-41A5-8E3D-12C9D5EEC0F0}" type="presOf" srcId="{72294BF1-F163-480B-A2EF-5652564FDEE2}" destId="{01B7DC40-1767-491E-A26F-EC4399C76D8A}" srcOrd="0" destOrd="0" presId="urn:microsoft.com/office/officeart/2005/8/layout/process5"/>
    <dgm:cxn modelId="{CD050430-834D-4012-B369-7DEAB8FF3CD6}" srcId="{5FAB7E7D-2901-4855-974B-9626ACE0F4C4}" destId="{33BAA29C-8D17-4255-8539-A14A8C9E5707}" srcOrd="3" destOrd="0" parTransId="{A89565B6-DA3C-46F5-8F3C-814FB834CDCE}" sibTransId="{1A015F2D-15CB-4C03-B977-2C0E2C9F8499}"/>
    <dgm:cxn modelId="{CBF87DE0-4B8A-40BA-88DD-F201A3327746}" type="presOf" srcId="{1897867D-09AF-42FD-9869-7A89C132BE32}" destId="{BD568D7D-A1BE-4D17-AB77-B89D89F27422}" srcOrd="0" destOrd="0" presId="urn:microsoft.com/office/officeart/2005/8/layout/process5"/>
    <dgm:cxn modelId="{5AD8448C-8298-468D-B16B-22A118692D2D}" type="presOf" srcId="{1A015F2D-15CB-4C03-B977-2C0E2C9F8499}" destId="{250F17DD-6937-4E5E-A2CA-D0F965F10323}" srcOrd="0" destOrd="0" presId="urn:microsoft.com/office/officeart/2005/8/layout/process5"/>
    <dgm:cxn modelId="{500DBEB6-CE2E-4D15-AE5F-9039B1A3D461}" srcId="{5FAB7E7D-2901-4855-974B-9626ACE0F4C4}" destId="{72294BF1-F163-480B-A2EF-5652564FDEE2}" srcOrd="0" destOrd="0" parTransId="{8A29E5B0-E55A-46CC-A5FF-C53232CD8D25}" sibTransId="{68D5C578-5154-4368-87B1-648FF8E191DF}"/>
    <dgm:cxn modelId="{A603FEE2-F757-45BB-AC56-4EEBD9A1F718}" type="presOf" srcId="{8BE77416-50E9-4DD3-AD99-01E2A0CA8AAB}" destId="{1C82943D-E2B1-4B57-9471-102502A51C69}" srcOrd="0" destOrd="0" presId="urn:microsoft.com/office/officeart/2005/8/layout/process5"/>
    <dgm:cxn modelId="{2EBCDE49-9214-4824-94C9-4CEA6D57D6D3}" type="presOf" srcId="{9A61C0B2-F2E0-4397-A6BC-687C44BE46EF}" destId="{D36F8D57-6DEA-4B66-8599-374F8C16AAB7}" srcOrd="1" destOrd="0" presId="urn:microsoft.com/office/officeart/2005/8/layout/process5"/>
    <dgm:cxn modelId="{AE1D9452-3BCE-4156-ABBC-5AAD6B148B90}" type="presOf" srcId="{BE9196C9-0BC6-44FB-9EDA-E5B5A6B5DE64}" destId="{D5FCF1CB-C541-4BCA-9E1E-6CA1A564333A}" srcOrd="0" destOrd="0" presId="urn:microsoft.com/office/officeart/2005/8/layout/process5"/>
    <dgm:cxn modelId="{90BF9C79-E1B3-4D96-908A-719943C04DB0}" type="presOf" srcId="{D8515A15-0914-46E3-B368-55C5CA97A793}" destId="{0AA1CDA6-AA54-4578-9CBD-6B6BD8A22A2B}" srcOrd="0" destOrd="0" presId="urn:microsoft.com/office/officeart/2005/8/layout/process5"/>
    <dgm:cxn modelId="{8E594A50-1518-44DD-9AA7-E7B5BFEAE8BB}" type="presOf" srcId="{6E8403CA-7278-4796-9CB4-B04E4705E622}" destId="{B2292AE7-8168-47C2-8901-E64FD65DF24D}" srcOrd="0" destOrd="0" presId="urn:microsoft.com/office/officeart/2005/8/layout/process5"/>
    <dgm:cxn modelId="{435688C9-8282-47A0-9EB1-BF15B281AA07}" srcId="{5FAB7E7D-2901-4855-974B-9626ACE0F4C4}" destId="{1897867D-09AF-42FD-9869-7A89C132BE32}" srcOrd="4" destOrd="0" parTransId="{F5D0BA9A-34C2-4F12-9D7D-90381B0CA7A7}" sibTransId="{9A61C0B2-F2E0-4397-A6BC-687C44BE46EF}"/>
    <dgm:cxn modelId="{EA05C9D1-3D9A-47F5-8A13-06369A3B6F54}" type="presOf" srcId="{9A61C0B2-F2E0-4397-A6BC-687C44BE46EF}" destId="{280D4F75-5417-4A71-B616-2BBE96367976}" srcOrd="0" destOrd="0" presId="urn:microsoft.com/office/officeart/2005/8/layout/process5"/>
    <dgm:cxn modelId="{CDA3DCEA-B953-4495-BB8D-07127B8B91B6}" srcId="{5FAB7E7D-2901-4855-974B-9626ACE0F4C4}" destId="{385028AB-41D7-4E01-818D-96143EDD61F6}" srcOrd="5" destOrd="0" parTransId="{548AFE8D-89B1-4AB0-8DAD-6ACF5FA24D2D}" sibTransId="{8BE77416-50E9-4DD3-AD99-01E2A0CA8AAB}"/>
    <dgm:cxn modelId="{BD4B737B-AD47-4FB3-B2E7-A37E44D34A14}" type="presOf" srcId="{33BAA29C-8D17-4255-8539-A14A8C9E5707}" destId="{BC741A61-61FB-4C5A-A7CA-6A7C8D3431D3}" srcOrd="0" destOrd="0" presId="urn:microsoft.com/office/officeart/2005/8/layout/process5"/>
    <dgm:cxn modelId="{597A65C0-2CB0-41B5-84A3-78B9431F0E70}" type="presOf" srcId="{209C7A44-E428-4704-ABD3-2E83D45A3C48}" destId="{B6E4875F-E000-46A4-A341-DC23608D6AB4}" srcOrd="0" destOrd="0" presId="urn:microsoft.com/office/officeart/2005/8/layout/process5"/>
    <dgm:cxn modelId="{E0738C52-42D6-4C28-A740-11A351ED32A8}" type="presOf" srcId="{D8515A15-0914-46E3-B368-55C5CA97A793}" destId="{8ACD26A3-D73B-4FB0-A462-70604942991D}" srcOrd="1" destOrd="0" presId="urn:microsoft.com/office/officeart/2005/8/layout/process5"/>
    <dgm:cxn modelId="{9BF1533C-C785-4D7B-85A6-99D85067696C}" type="presOf" srcId="{1A015F2D-15CB-4C03-B977-2C0E2C9F8499}" destId="{8C4ADDF1-080D-4954-B239-2735DEEB163F}" srcOrd="1" destOrd="0" presId="urn:microsoft.com/office/officeart/2005/8/layout/process5"/>
    <dgm:cxn modelId="{07D243A5-CD0F-445A-AF50-34C4FF0D8674}" srcId="{5FAB7E7D-2901-4855-974B-9626ACE0F4C4}" destId="{C20A1E25-4657-474C-8FB1-DE33CEF345B3}" srcOrd="1" destOrd="0" parTransId="{1E1EF9F9-8B59-4465-9AD4-75A1C0E2D18A}" sibTransId="{BE9196C9-0BC6-44FB-9EDA-E5B5A6B5DE64}"/>
    <dgm:cxn modelId="{77403E69-E3F3-4AB2-8A4C-62D7738FB3A4}" type="presOf" srcId="{BE9196C9-0BC6-44FB-9EDA-E5B5A6B5DE64}" destId="{16FCCE1D-EF57-487C-9DE7-34E90B91E037}" srcOrd="1" destOrd="0" presId="urn:microsoft.com/office/officeart/2005/8/layout/process5"/>
    <dgm:cxn modelId="{67281150-96EE-49FA-97D8-9FA4E27FA007}" type="presOf" srcId="{5FAB7E7D-2901-4855-974B-9626ACE0F4C4}" destId="{63535C71-9CE0-4F01-967B-10D2DC892DEF}" srcOrd="0" destOrd="0" presId="urn:microsoft.com/office/officeart/2005/8/layout/process5"/>
    <dgm:cxn modelId="{B058EEC5-44A5-4780-A386-9B7F505D11DB}" srcId="{5FAB7E7D-2901-4855-974B-9626ACE0F4C4}" destId="{209C7A44-E428-4704-ABD3-2E83D45A3C48}" srcOrd="6" destOrd="0" parTransId="{501E617B-7C82-4899-9FA7-7C6BA6C88391}" sibTransId="{E06FD8F6-866E-4693-8108-E442E31BB891}"/>
    <dgm:cxn modelId="{B06E4C4D-B05B-488F-BA34-9DD9A58398D2}" type="presOf" srcId="{8BE77416-50E9-4DD3-AD99-01E2A0CA8AAB}" destId="{C26DCB5C-B4F3-4305-890E-B93A50DFFD23}" srcOrd="1" destOrd="0" presId="urn:microsoft.com/office/officeart/2005/8/layout/process5"/>
    <dgm:cxn modelId="{70422AE6-B121-48E1-8524-E3FF92547B17}" srcId="{5FAB7E7D-2901-4855-974B-9626ACE0F4C4}" destId="{6E8403CA-7278-4796-9CB4-B04E4705E622}" srcOrd="2" destOrd="0" parTransId="{C9C6CEF7-90F9-4DF2-A280-4EBC63B2BEA1}" sibTransId="{D8515A15-0914-46E3-B368-55C5CA97A793}"/>
    <dgm:cxn modelId="{7E597EAE-1610-41BA-9E2A-84B022F1538D}" type="presOf" srcId="{C20A1E25-4657-474C-8FB1-DE33CEF345B3}" destId="{D8541FA8-ECC8-4CDF-A613-73DB8D601CAB}" srcOrd="0" destOrd="0" presId="urn:microsoft.com/office/officeart/2005/8/layout/process5"/>
    <dgm:cxn modelId="{83AC9692-CCD3-4031-A29E-1F8E626D9298}" type="presParOf" srcId="{63535C71-9CE0-4F01-967B-10D2DC892DEF}" destId="{01B7DC40-1767-491E-A26F-EC4399C76D8A}" srcOrd="0" destOrd="0" presId="urn:microsoft.com/office/officeart/2005/8/layout/process5"/>
    <dgm:cxn modelId="{C21C5A43-D6CC-4A01-8498-9176FA2CF5E7}" type="presParOf" srcId="{63535C71-9CE0-4F01-967B-10D2DC892DEF}" destId="{63DDD688-FFE0-4BF7-AE0E-3C1E7A27D4E2}" srcOrd="1" destOrd="0" presId="urn:microsoft.com/office/officeart/2005/8/layout/process5"/>
    <dgm:cxn modelId="{FAA83E9F-D237-4D78-A7A8-5CA5E9ADF22B}" type="presParOf" srcId="{63DDD688-FFE0-4BF7-AE0E-3C1E7A27D4E2}" destId="{485DD38C-5E1C-4687-B47A-C08FBDE42EC4}" srcOrd="0" destOrd="0" presId="urn:microsoft.com/office/officeart/2005/8/layout/process5"/>
    <dgm:cxn modelId="{E4053FD3-AD0D-4D84-875E-FF206252C8B6}" type="presParOf" srcId="{63535C71-9CE0-4F01-967B-10D2DC892DEF}" destId="{D8541FA8-ECC8-4CDF-A613-73DB8D601CAB}" srcOrd="2" destOrd="0" presId="urn:microsoft.com/office/officeart/2005/8/layout/process5"/>
    <dgm:cxn modelId="{323FE978-2D84-4BEE-85A6-9948E0938934}" type="presParOf" srcId="{63535C71-9CE0-4F01-967B-10D2DC892DEF}" destId="{D5FCF1CB-C541-4BCA-9E1E-6CA1A564333A}" srcOrd="3" destOrd="0" presId="urn:microsoft.com/office/officeart/2005/8/layout/process5"/>
    <dgm:cxn modelId="{9EBE99A4-2B38-4539-B989-5B5E9C74C947}" type="presParOf" srcId="{D5FCF1CB-C541-4BCA-9E1E-6CA1A564333A}" destId="{16FCCE1D-EF57-487C-9DE7-34E90B91E037}" srcOrd="0" destOrd="0" presId="urn:microsoft.com/office/officeart/2005/8/layout/process5"/>
    <dgm:cxn modelId="{3B3FD676-9352-460F-9DC2-7A4B2ADA3A69}" type="presParOf" srcId="{63535C71-9CE0-4F01-967B-10D2DC892DEF}" destId="{B2292AE7-8168-47C2-8901-E64FD65DF24D}" srcOrd="4" destOrd="0" presId="urn:microsoft.com/office/officeart/2005/8/layout/process5"/>
    <dgm:cxn modelId="{31D59273-7512-4729-B6DA-048C17F22C21}" type="presParOf" srcId="{63535C71-9CE0-4F01-967B-10D2DC892DEF}" destId="{0AA1CDA6-AA54-4578-9CBD-6B6BD8A22A2B}" srcOrd="5" destOrd="0" presId="urn:microsoft.com/office/officeart/2005/8/layout/process5"/>
    <dgm:cxn modelId="{A10D57BC-0673-432C-A941-835D27924E9C}" type="presParOf" srcId="{0AA1CDA6-AA54-4578-9CBD-6B6BD8A22A2B}" destId="{8ACD26A3-D73B-4FB0-A462-70604942991D}" srcOrd="0" destOrd="0" presId="urn:microsoft.com/office/officeart/2005/8/layout/process5"/>
    <dgm:cxn modelId="{2CE28BE9-CE79-4E24-847A-43A3E59F0002}" type="presParOf" srcId="{63535C71-9CE0-4F01-967B-10D2DC892DEF}" destId="{BC741A61-61FB-4C5A-A7CA-6A7C8D3431D3}" srcOrd="6" destOrd="0" presId="urn:microsoft.com/office/officeart/2005/8/layout/process5"/>
    <dgm:cxn modelId="{A270843E-2E4C-4F30-B7B1-0A03F8580B16}" type="presParOf" srcId="{63535C71-9CE0-4F01-967B-10D2DC892DEF}" destId="{250F17DD-6937-4E5E-A2CA-D0F965F10323}" srcOrd="7" destOrd="0" presId="urn:microsoft.com/office/officeart/2005/8/layout/process5"/>
    <dgm:cxn modelId="{A39AA527-1089-4A19-AAF5-DF0CC8BA26E6}" type="presParOf" srcId="{250F17DD-6937-4E5E-A2CA-D0F965F10323}" destId="{8C4ADDF1-080D-4954-B239-2735DEEB163F}" srcOrd="0" destOrd="0" presId="urn:microsoft.com/office/officeart/2005/8/layout/process5"/>
    <dgm:cxn modelId="{E938643D-1B67-4135-BE17-7C3F5FDF84F2}" type="presParOf" srcId="{63535C71-9CE0-4F01-967B-10D2DC892DEF}" destId="{BD568D7D-A1BE-4D17-AB77-B89D89F27422}" srcOrd="8" destOrd="0" presId="urn:microsoft.com/office/officeart/2005/8/layout/process5"/>
    <dgm:cxn modelId="{74F9E82E-76B7-4F71-BFD3-5B7FB1238283}" type="presParOf" srcId="{63535C71-9CE0-4F01-967B-10D2DC892DEF}" destId="{280D4F75-5417-4A71-B616-2BBE96367976}" srcOrd="9" destOrd="0" presId="urn:microsoft.com/office/officeart/2005/8/layout/process5"/>
    <dgm:cxn modelId="{4DEB5886-5908-4E5D-B87B-F76D717259F8}" type="presParOf" srcId="{280D4F75-5417-4A71-B616-2BBE96367976}" destId="{D36F8D57-6DEA-4B66-8599-374F8C16AAB7}" srcOrd="0" destOrd="0" presId="urn:microsoft.com/office/officeart/2005/8/layout/process5"/>
    <dgm:cxn modelId="{0B89FC65-E609-4633-88A3-BDD347415EBD}" type="presParOf" srcId="{63535C71-9CE0-4F01-967B-10D2DC892DEF}" destId="{272C8013-4BDA-4C6D-9989-4F45220628EA}" srcOrd="10" destOrd="0" presId="urn:microsoft.com/office/officeart/2005/8/layout/process5"/>
    <dgm:cxn modelId="{ECE693CA-1327-4555-A956-688DD193A6B1}" type="presParOf" srcId="{63535C71-9CE0-4F01-967B-10D2DC892DEF}" destId="{1C82943D-E2B1-4B57-9471-102502A51C69}" srcOrd="11" destOrd="0" presId="urn:microsoft.com/office/officeart/2005/8/layout/process5"/>
    <dgm:cxn modelId="{CED4DF34-827F-49AA-B77F-70374513385B}" type="presParOf" srcId="{1C82943D-E2B1-4B57-9471-102502A51C69}" destId="{C26DCB5C-B4F3-4305-890E-B93A50DFFD23}" srcOrd="0" destOrd="0" presId="urn:microsoft.com/office/officeart/2005/8/layout/process5"/>
    <dgm:cxn modelId="{D78E8E93-23F8-41BD-8D84-A19EF0ECC88A}" type="presParOf" srcId="{63535C71-9CE0-4F01-967B-10D2DC892DEF}" destId="{B6E4875F-E000-46A4-A341-DC23608D6AB4}"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F9984-BAB5-4B80-8C5B-7BC7EE4CB667}">
      <dsp:nvSpPr>
        <dsp:cNvPr id="0" name=""/>
        <dsp:cNvSpPr/>
      </dsp:nvSpPr>
      <dsp:spPr>
        <a:xfrm>
          <a:off x="984" y="108889"/>
          <a:ext cx="2559659" cy="4653142"/>
        </a:xfrm>
        <a:prstGeom prst="roundRect">
          <a:avLst>
            <a:gd name="adj" fmla="val 10000"/>
          </a:avLst>
        </a:prstGeom>
        <a:solidFill>
          <a:srgbClr val="D3ECF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lumMod val="75000"/>
                  <a:lumOff val="25000"/>
                </a:schemeClr>
              </a:solidFill>
              <a:latin typeface="Calibri" pitchFamily="34" charset="0"/>
            </a:rPr>
            <a:t>Transparency</a:t>
          </a:r>
          <a:endParaRPr lang="en-US" sz="1800" b="1" kern="1200" dirty="0">
            <a:solidFill>
              <a:schemeClr val="tx1">
                <a:lumMod val="75000"/>
                <a:lumOff val="25000"/>
              </a:schemeClr>
            </a:solidFill>
            <a:latin typeface="Calibri" pitchFamily="34" charset="0"/>
          </a:endParaRPr>
        </a:p>
      </dsp:txBody>
      <dsp:txXfrm>
        <a:off x="984" y="108889"/>
        <a:ext cx="2559659" cy="1395942"/>
      </dsp:txXfrm>
    </dsp:sp>
    <dsp:sp modelId="{1179D8AD-2107-4715-ADD9-8EBF02E8D28C}">
      <dsp:nvSpPr>
        <dsp:cNvPr id="0" name=""/>
        <dsp:cNvSpPr/>
      </dsp:nvSpPr>
      <dsp:spPr>
        <a:xfrm>
          <a:off x="241244" y="1315095"/>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lumMod val="65000"/>
                  <a:lumOff val="35000"/>
                </a:schemeClr>
              </a:solidFill>
              <a:latin typeface="Calibri" pitchFamily="34" charset="0"/>
            </a:rPr>
            <a:t>Announcement of charges</a:t>
          </a:r>
          <a:endParaRPr lang="en-US" sz="1400" b="1" kern="1200" dirty="0">
            <a:solidFill>
              <a:schemeClr val="tx1">
                <a:lumMod val="65000"/>
                <a:lumOff val="35000"/>
              </a:schemeClr>
            </a:solidFill>
            <a:latin typeface="Calibri" pitchFamily="34" charset="0"/>
          </a:endParaRPr>
        </a:p>
      </dsp:txBody>
      <dsp:txXfrm>
        <a:off x="269272" y="1343123"/>
        <a:ext cx="1991671" cy="900884"/>
      </dsp:txXfrm>
    </dsp:sp>
    <dsp:sp modelId="{0D0D1741-EC21-4DAC-B03F-85F44B0A4705}">
      <dsp:nvSpPr>
        <dsp:cNvPr id="0" name=""/>
        <dsp:cNvSpPr/>
      </dsp:nvSpPr>
      <dsp:spPr>
        <a:xfrm>
          <a:off x="256950" y="2432726"/>
          <a:ext cx="2047727" cy="956940"/>
        </a:xfrm>
        <a:prstGeom prst="roundRect">
          <a:avLst>
            <a:gd name="adj" fmla="val 10000"/>
          </a:avLst>
        </a:prstGeom>
        <a:solidFill>
          <a:schemeClr val="bg1">
            <a:lumMod val="9500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latin typeface="Calibri" pitchFamily="34" charset="0"/>
            </a:rPr>
            <a:t>Information on assessment of costs</a:t>
          </a:r>
          <a:endParaRPr lang="en-US" sz="1400" b="1" kern="1200" dirty="0">
            <a:solidFill>
              <a:schemeClr val="tx1">
                <a:lumMod val="65000"/>
                <a:lumOff val="35000"/>
              </a:schemeClr>
            </a:solidFill>
            <a:latin typeface="Calibri" pitchFamily="34" charset="0"/>
          </a:endParaRPr>
        </a:p>
      </dsp:txBody>
      <dsp:txXfrm>
        <a:off x="284978" y="2460754"/>
        <a:ext cx="1991671" cy="900884"/>
      </dsp:txXfrm>
    </dsp:sp>
    <dsp:sp modelId="{72BECF2A-3033-4F39-B65F-4293430E33EB}">
      <dsp:nvSpPr>
        <dsp:cNvPr id="0" name=""/>
        <dsp:cNvSpPr/>
      </dsp:nvSpPr>
      <dsp:spPr>
        <a:xfrm>
          <a:off x="256950" y="3532044"/>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latin typeface="Calibri" pitchFamily="34" charset="0"/>
            </a:rPr>
            <a:t>Information on category-wise</a:t>
          </a:r>
        </a:p>
        <a:p>
          <a:pPr lvl="0" algn="ctr" defTabSz="622300">
            <a:lnSpc>
              <a:spcPct val="90000"/>
            </a:lnSpc>
            <a:spcBef>
              <a:spcPct val="0"/>
            </a:spcBef>
            <a:spcAft>
              <a:spcPct val="35000"/>
            </a:spcAft>
          </a:pPr>
          <a:r>
            <a:rPr lang="en-US" sz="1400" b="1" kern="1200" dirty="0" smtClean="0">
              <a:solidFill>
                <a:schemeClr val="tx1">
                  <a:lumMod val="65000"/>
                  <a:lumOff val="35000"/>
                </a:schemeClr>
              </a:solidFill>
              <a:latin typeface="Calibri" pitchFamily="34" charset="0"/>
            </a:rPr>
            <a:t> under -recovery or over- recovery of costs</a:t>
          </a:r>
          <a:endParaRPr lang="en-US" sz="1400" b="1" kern="1200" dirty="0">
            <a:solidFill>
              <a:schemeClr val="tx1">
                <a:lumMod val="65000"/>
                <a:lumOff val="35000"/>
              </a:schemeClr>
            </a:solidFill>
            <a:latin typeface="Calibri" pitchFamily="34" charset="0"/>
          </a:endParaRPr>
        </a:p>
      </dsp:txBody>
      <dsp:txXfrm>
        <a:off x="284978" y="3560072"/>
        <a:ext cx="1991671" cy="900884"/>
      </dsp:txXfrm>
    </dsp:sp>
    <dsp:sp modelId="{0BC5DD17-F116-4FE9-A3F3-6AC5225E0E6E}">
      <dsp:nvSpPr>
        <dsp:cNvPr id="0" name=""/>
        <dsp:cNvSpPr/>
      </dsp:nvSpPr>
      <dsp:spPr>
        <a:xfrm>
          <a:off x="2768308" y="149050"/>
          <a:ext cx="2559659" cy="4590063"/>
        </a:xfrm>
        <a:prstGeom prst="roundRect">
          <a:avLst>
            <a:gd name="adj" fmla="val 10000"/>
          </a:avLst>
        </a:prstGeom>
        <a:solidFill>
          <a:srgbClr val="D3ECF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lumMod val="75000"/>
                  <a:lumOff val="25000"/>
                </a:schemeClr>
              </a:solidFill>
              <a:latin typeface="Calibri" pitchFamily="34" charset="0"/>
            </a:rPr>
            <a:t>Accountability</a:t>
          </a:r>
          <a:endParaRPr lang="en-US" sz="1800" b="1" kern="1200" dirty="0">
            <a:solidFill>
              <a:schemeClr val="tx1">
                <a:lumMod val="75000"/>
                <a:lumOff val="25000"/>
              </a:schemeClr>
            </a:solidFill>
            <a:latin typeface="Calibri" pitchFamily="34" charset="0"/>
          </a:endParaRPr>
        </a:p>
      </dsp:txBody>
      <dsp:txXfrm>
        <a:off x="2768308" y="149050"/>
        <a:ext cx="2559659" cy="1377019"/>
      </dsp:txXfrm>
    </dsp:sp>
    <dsp:sp modelId="{5D867153-0FFF-45E3-B546-D74E8DAF5E4D}">
      <dsp:nvSpPr>
        <dsp:cNvPr id="0" name=""/>
        <dsp:cNvSpPr/>
      </dsp:nvSpPr>
      <dsp:spPr>
        <a:xfrm>
          <a:off x="3087114" y="1289226"/>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latin typeface="Calibri" pitchFamily="34" charset="0"/>
            </a:rPr>
            <a:t>Regulatory Approval of fuel surcharge</a:t>
          </a:r>
          <a:endParaRPr lang="en-US" sz="1400" b="1" kern="1200" dirty="0">
            <a:solidFill>
              <a:schemeClr val="tx1">
                <a:lumMod val="65000"/>
                <a:lumOff val="35000"/>
              </a:schemeClr>
            </a:solidFill>
            <a:latin typeface="Calibri" pitchFamily="34" charset="0"/>
          </a:endParaRPr>
        </a:p>
      </dsp:txBody>
      <dsp:txXfrm>
        <a:off x="3115142" y="1317254"/>
        <a:ext cx="1991671" cy="900884"/>
      </dsp:txXfrm>
    </dsp:sp>
    <dsp:sp modelId="{9F600470-4C99-48D0-8197-BBB1B585146D}">
      <dsp:nvSpPr>
        <dsp:cNvPr id="0" name=""/>
        <dsp:cNvSpPr/>
      </dsp:nvSpPr>
      <dsp:spPr>
        <a:xfrm>
          <a:off x="3058261" y="2410633"/>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latin typeface="Calibri" pitchFamily="34" charset="0"/>
            </a:rPr>
            <a:t>Post facto vetting or verification of costs</a:t>
          </a:r>
          <a:endParaRPr lang="en-US" sz="1400" b="1" kern="1200" dirty="0">
            <a:solidFill>
              <a:schemeClr val="tx1">
                <a:lumMod val="65000"/>
                <a:lumOff val="35000"/>
              </a:schemeClr>
            </a:solidFill>
            <a:latin typeface="Calibri" pitchFamily="34" charset="0"/>
          </a:endParaRPr>
        </a:p>
      </dsp:txBody>
      <dsp:txXfrm>
        <a:off x="3086289" y="2438661"/>
        <a:ext cx="1991671" cy="900884"/>
      </dsp:txXfrm>
    </dsp:sp>
    <dsp:sp modelId="{39228FDA-F4CA-4639-84DE-49C1B9F48CE2}">
      <dsp:nvSpPr>
        <dsp:cNvPr id="0" name=""/>
        <dsp:cNvSpPr/>
      </dsp:nvSpPr>
      <dsp:spPr>
        <a:xfrm>
          <a:off x="3060841" y="3506174"/>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75000"/>
                  <a:lumOff val="25000"/>
                </a:schemeClr>
              </a:solidFill>
              <a:latin typeface="Calibri" pitchFamily="34" charset="0"/>
            </a:rPr>
            <a:t>P</a:t>
          </a:r>
          <a:r>
            <a:rPr lang="en-US" sz="1400" b="1" kern="1200" dirty="0" smtClean="0">
              <a:solidFill>
                <a:schemeClr val="tx1">
                  <a:lumMod val="65000"/>
                  <a:lumOff val="35000"/>
                </a:schemeClr>
              </a:solidFill>
              <a:latin typeface="Calibri" pitchFamily="34" charset="0"/>
            </a:rPr>
            <a:t>ost facto vetting or verification of  under-recovery and over-recovery of fuel surcharge</a:t>
          </a:r>
          <a:endParaRPr lang="en-US" sz="1400" b="1" kern="1200" dirty="0">
            <a:solidFill>
              <a:schemeClr val="tx1">
                <a:lumMod val="65000"/>
                <a:lumOff val="35000"/>
              </a:schemeClr>
            </a:solidFill>
            <a:latin typeface="Calibri" pitchFamily="34" charset="0"/>
          </a:endParaRPr>
        </a:p>
      </dsp:txBody>
      <dsp:txXfrm>
        <a:off x="3088869" y="3534202"/>
        <a:ext cx="1991671" cy="900884"/>
      </dsp:txXfrm>
    </dsp:sp>
    <dsp:sp modelId="{A9B345B6-E93D-48F0-B147-245766C9FEBB}">
      <dsp:nvSpPr>
        <dsp:cNvPr id="0" name=""/>
        <dsp:cNvSpPr/>
      </dsp:nvSpPr>
      <dsp:spPr>
        <a:xfrm>
          <a:off x="5504251" y="144422"/>
          <a:ext cx="2559659" cy="4582075"/>
        </a:xfrm>
        <a:prstGeom prst="roundRect">
          <a:avLst>
            <a:gd name="adj" fmla="val 10000"/>
          </a:avLst>
        </a:prstGeom>
        <a:solidFill>
          <a:srgbClr val="D3ECF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lumMod val="75000"/>
                  <a:lumOff val="25000"/>
                </a:schemeClr>
              </a:solidFill>
              <a:latin typeface="Calibri" pitchFamily="34" charset="0"/>
            </a:rPr>
            <a:t>Participation</a:t>
          </a:r>
          <a:endParaRPr lang="en-US" sz="1800" b="1" kern="1200" dirty="0">
            <a:solidFill>
              <a:schemeClr val="tx1">
                <a:lumMod val="75000"/>
                <a:lumOff val="25000"/>
              </a:schemeClr>
            </a:solidFill>
            <a:latin typeface="Calibri" pitchFamily="34" charset="0"/>
          </a:endParaRPr>
        </a:p>
      </dsp:txBody>
      <dsp:txXfrm>
        <a:off x="5504251" y="144422"/>
        <a:ext cx="2559659" cy="1374622"/>
      </dsp:txXfrm>
    </dsp:sp>
    <dsp:sp modelId="{6739A1CB-AF03-4091-AB2C-D7BA86360724}">
      <dsp:nvSpPr>
        <dsp:cNvPr id="0" name=""/>
        <dsp:cNvSpPr/>
      </dsp:nvSpPr>
      <dsp:spPr>
        <a:xfrm>
          <a:off x="5760217" y="1273858"/>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lumMod val="65000"/>
                  <a:lumOff val="35000"/>
                </a:schemeClr>
              </a:solidFill>
              <a:latin typeface="Calibri" pitchFamily="34" charset="0"/>
            </a:rPr>
            <a:t>Consultation process </a:t>
          </a:r>
          <a:r>
            <a:rPr lang="en-US" sz="1400" b="1" kern="1200" dirty="0" smtClean="0">
              <a:solidFill>
                <a:schemeClr val="tx1">
                  <a:lumMod val="65000"/>
                  <a:lumOff val="35000"/>
                </a:schemeClr>
              </a:solidFill>
              <a:latin typeface="Calibri" pitchFamily="34" charset="0"/>
            </a:rPr>
            <a:t>during change in regulations</a:t>
          </a:r>
          <a:endParaRPr lang="en-US" sz="1400" b="1" kern="1200" dirty="0">
            <a:solidFill>
              <a:schemeClr val="tx1">
                <a:lumMod val="65000"/>
                <a:lumOff val="35000"/>
              </a:schemeClr>
            </a:solidFill>
            <a:latin typeface="Calibri" pitchFamily="34" charset="0"/>
          </a:endParaRPr>
        </a:p>
      </dsp:txBody>
      <dsp:txXfrm>
        <a:off x="5788245" y="1301886"/>
        <a:ext cx="1991671" cy="900884"/>
      </dsp:txXfrm>
    </dsp:sp>
    <dsp:sp modelId="{DE148FE5-6134-40DF-85B5-907E71DB073B}">
      <dsp:nvSpPr>
        <dsp:cNvPr id="0" name=""/>
        <dsp:cNvSpPr/>
      </dsp:nvSpPr>
      <dsp:spPr>
        <a:xfrm>
          <a:off x="5775902" y="2374250"/>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lumMod val="65000"/>
                  <a:lumOff val="35000"/>
                </a:schemeClr>
              </a:solidFill>
              <a:latin typeface="Calibri" pitchFamily="34" charset="0"/>
            </a:rPr>
            <a:t>Consultation process </a:t>
          </a:r>
          <a:r>
            <a:rPr lang="en-US" sz="1400" b="1" kern="1200" dirty="0" smtClean="0">
              <a:solidFill>
                <a:schemeClr val="tx1">
                  <a:lumMod val="65000"/>
                  <a:lumOff val="35000"/>
                </a:schemeClr>
              </a:solidFill>
              <a:latin typeface="Calibri" pitchFamily="34" charset="0"/>
            </a:rPr>
            <a:t>during determination of fuel surcharge</a:t>
          </a:r>
          <a:endParaRPr lang="en-US" sz="1400" b="1" kern="1200" dirty="0">
            <a:solidFill>
              <a:schemeClr val="tx1">
                <a:lumMod val="65000"/>
                <a:lumOff val="35000"/>
              </a:schemeClr>
            </a:solidFill>
            <a:latin typeface="Calibri" pitchFamily="34" charset="0"/>
          </a:endParaRPr>
        </a:p>
      </dsp:txBody>
      <dsp:txXfrm>
        <a:off x="5803930" y="2402278"/>
        <a:ext cx="1991671" cy="900884"/>
      </dsp:txXfrm>
    </dsp:sp>
    <dsp:sp modelId="{E729A064-993D-4A94-AC7D-D18D9A200781}">
      <dsp:nvSpPr>
        <dsp:cNvPr id="0" name=""/>
        <dsp:cNvSpPr/>
      </dsp:nvSpPr>
      <dsp:spPr>
        <a:xfrm>
          <a:off x="5815178" y="3488929"/>
          <a:ext cx="2047727" cy="956940"/>
        </a:xfrm>
        <a:prstGeom prst="roundRect">
          <a:avLst>
            <a:gd name="adj" fmla="val 10000"/>
          </a:avLst>
        </a:prstGeom>
        <a:solidFill>
          <a:schemeClr val="bg1">
            <a:lumMod val="95000"/>
          </a:schemeClr>
        </a:solidFill>
        <a:ln w="38100" cap="flat" cmpd="sng" algn="ctr">
          <a:solidFill>
            <a:srgbClr val="3AAA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lumMod val="65000"/>
                  <a:lumOff val="35000"/>
                </a:schemeClr>
              </a:solidFill>
              <a:latin typeface="Calibri" pitchFamily="34" charset="0"/>
            </a:rPr>
            <a:t>Consultation process </a:t>
          </a:r>
          <a:r>
            <a:rPr lang="en-US" sz="1400" b="1" kern="1200" dirty="0" smtClean="0">
              <a:solidFill>
                <a:schemeClr val="tx1">
                  <a:lumMod val="65000"/>
                  <a:lumOff val="35000"/>
                </a:schemeClr>
              </a:solidFill>
              <a:latin typeface="Calibri" pitchFamily="34" charset="0"/>
            </a:rPr>
            <a:t>during vetting or verification of fuel surcharge</a:t>
          </a:r>
          <a:endParaRPr lang="en-US" sz="1400" b="1" kern="1200" dirty="0">
            <a:solidFill>
              <a:schemeClr val="tx1">
                <a:lumMod val="65000"/>
                <a:lumOff val="35000"/>
              </a:schemeClr>
            </a:solidFill>
            <a:latin typeface="Calibri" pitchFamily="34" charset="0"/>
          </a:endParaRPr>
        </a:p>
      </dsp:txBody>
      <dsp:txXfrm>
        <a:off x="5843206" y="3516957"/>
        <a:ext cx="1991671" cy="900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7DC40-1767-491E-A26F-EC4399C76D8A}">
      <dsp:nvSpPr>
        <dsp:cNvPr id="0" name=""/>
        <dsp:cNvSpPr/>
      </dsp:nvSpPr>
      <dsp:spPr>
        <a:xfrm>
          <a:off x="4018" y="538683"/>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MSEDCL petition in 2013  for costs recovery due to review order through an additional charge, similar to fuel surcharge in levy.</a:t>
          </a:r>
          <a:endParaRPr lang="en-US" sz="1200" kern="1200" dirty="0">
            <a:latin typeface="Calibri" pitchFamily="34" charset="0"/>
          </a:endParaRPr>
        </a:p>
      </dsp:txBody>
      <dsp:txXfrm>
        <a:off x="34893" y="569558"/>
        <a:ext cx="1695166" cy="992399"/>
      </dsp:txXfrm>
    </dsp:sp>
    <dsp:sp modelId="{63DDD688-FFE0-4BF7-AE0E-3C1E7A27D4E2}">
      <dsp:nvSpPr>
        <dsp:cNvPr id="0" name=""/>
        <dsp:cNvSpPr/>
      </dsp:nvSpPr>
      <dsp:spPr>
        <a:xfrm>
          <a:off x="1915542" y="847900"/>
          <a:ext cx="372466" cy="43571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1915542" y="935043"/>
        <a:ext cx="260726" cy="261429"/>
      </dsp:txXfrm>
    </dsp:sp>
    <dsp:sp modelId="{D8541FA8-ECC8-4CDF-A613-73DB8D601CAB}">
      <dsp:nvSpPr>
        <dsp:cNvPr id="0" name=""/>
        <dsp:cNvSpPr/>
      </dsp:nvSpPr>
      <dsp:spPr>
        <a:xfrm>
          <a:off x="2463700" y="538683"/>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MERC disallowed  additional surcharge. Any amendment to tariff, except  fuel surcharges  should be done once a year via a public process.</a:t>
          </a:r>
          <a:endParaRPr lang="en-US" sz="1200" kern="1200" dirty="0">
            <a:latin typeface="Calibri" pitchFamily="34" charset="0"/>
          </a:endParaRPr>
        </a:p>
      </dsp:txBody>
      <dsp:txXfrm>
        <a:off x="2494575" y="569558"/>
        <a:ext cx="1695166" cy="992399"/>
      </dsp:txXfrm>
    </dsp:sp>
    <dsp:sp modelId="{D5FCF1CB-C541-4BCA-9E1E-6CA1A564333A}">
      <dsp:nvSpPr>
        <dsp:cNvPr id="0" name=""/>
        <dsp:cNvSpPr/>
      </dsp:nvSpPr>
      <dsp:spPr>
        <a:xfrm>
          <a:off x="4375225" y="847900"/>
          <a:ext cx="372466" cy="43571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375225" y="935043"/>
        <a:ext cx="260726" cy="261429"/>
      </dsp:txXfrm>
    </dsp:sp>
    <dsp:sp modelId="{B2292AE7-8168-47C2-8901-E64FD65DF24D}">
      <dsp:nvSpPr>
        <dsp:cNvPr id="0" name=""/>
        <dsp:cNvSpPr/>
      </dsp:nvSpPr>
      <dsp:spPr>
        <a:xfrm>
          <a:off x="4923383" y="538683"/>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In April 2013, MERC directed costs to be included in next years tariff petition.</a:t>
          </a:r>
          <a:endParaRPr lang="en-US" sz="1200" kern="1200" dirty="0">
            <a:latin typeface="Calibri" pitchFamily="34" charset="0"/>
          </a:endParaRPr>
        </a:p>
      </dsp:txBody>
      <dsp:txXfrm>
        <a:off x="4954258" y="569558"/>
        <a:ext cx="1695166" cy="992399"/>
      </dsp:txXfrm>
    </dsp:sp>
    <dsp:sp modelId="{0AA1CDA6-AA54-4578-9CBD-6B6BD8A22A2B}">
      <dsp:nvSpPr>
        <dsp:cNvPr id="0" name=""/>
        <dsp:cNvSpPr/>
      </dsp:nvSpPr>
      <dsp:spPr>
        <a:xfrm>
          <a:off x="6834907" y="847900"/>
          <a:ext cx="372466" cy="43571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6834907" y="935043"/>
        <a:ext cx="260726" cy="261429"/>
      </dsp:txXfrm>
    </dsp:sp>
    <dsp:sp modelId="{BC741A61-61FB-4C5A-A7CA-6A7C8D3431D3}">
      <dsp:nvSpPr>
        <dsp:cNvPr id="0" name=""/>
        <dsp:cNvSpPr/>
      </dsp:nvSpPr>
      <dsp:spPr>
        <a:xfrm>
          <a:off x="7383065" y="538683"/>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MSEDCL delayed filing tariff petitions and more costs to be recovered due to various APTEL orders started accruing.</a:t>
          </a:r>
          <a:endParaRPr lang="en-US" sz="1200" kern="1200" dirty="0">
            <a:latin typeface="Calibri" pitchFamily="34" charset="0"/>
          </a:endParaRPr>
        </a:p>
      </dsp:txBody>
      <dsp:txXfrm>
        <a:off x="7413940" y="569558"/>
        <a:ext cx="1695166" cy="992399"/>
      </dsp:txXfrm>
    </dsp:sp>
    <dsp:sp modelId="{250F17DD-6937-4E5E-A2CA-D0F965F10323}">
      <dsp:nvSpPr>
        <dsp:cNvPr id="0" name=""/>
        <dsp:cNvSpPr/>
      </dsp:nvSpPr>
      <dsp:spPr>
        <a:xfrm rot="5400000">
          <a:off x="8075290" y="1715816"/>
          <a:ext cx="372466" cy="43571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8130809" y="1747440"/>
        <a:ext cx="261429" cy="260726"/>
      </dsp:txXfrm>
    </dsp:sp>
    <dsp:sp modelId="{BD568D7D-A1BE-4D17-AB77-B89D89F27422}">
      <dsp:nvSpPr>
        <dsp:cNvPr id="0" name=""/>
        <dsp:cNvSpPr/>
      </dsp:nvSpPr>
      <dsp:spPr>
        <a:xfrm>
          <a:off x="7383065" y="2295599"/>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In September 2013,MERC allowed recovery of these costs via an  additional surcharge through a suo-motu process without public hearings.</a:t>
          </a:r>
          <a:endParaRPr lang="en-US" sz="1200" kern="1200" dirty="0" smtClean="0">
            <a:latin typeface="Calibri" pitchFamily="34" charset="0"/>
          </a:endParaRPr>
        </a:p>
      </dsp:txBody>
      <dsp:txXfrm>
        <a:off x="7413940" y="2326474"/>
        <a:ext cx="1695166" cy="992399"/>
      </dsp:txXfrm>
    </dsp:sp>
    <dsp:sp modelId="{280D4F75-5417-4A71-B616-2BBE96367976}">
      <dsp:nvSpPr>
        <dsp:cNvPr id="0" name=""/>
        <dsp:cNvSpPr/>
      </dsp:nvSpPr>
      <dsp:spPr>
        <a:xfrm rot="10800000">
          <a:off x="6855990" y="2604816"/>
          <a:ext cx="372466" cy="43571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6967730" y="2691959"/>
        <a:ext cx="260726" cy="261429"/>
      </dsp:txXfrm>
    </dsp:sp>
    <dsp:sp modelId="{272C8013-4BDA-4C6D-9989-4F45220628EA}">
      <dsp:nvSpPr>
        <dsp:cNvPr id="0" name=""/>
        <dsp:cNvSpPr/>
      </dsp:nvSpPr>
      <dsp:spPr>
        <a:xfrm>
          <a:off x="4923383" y="2295599"/>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The order was set aside by APTEL and MERC had to undertake due tariff process to account for costs.</a:t>
          </a:r>
          <a:endParaRPr lang="en-US" sz="1200" kern="1200" dirty="0">
            <a:latin typeface="Calibri" pitchFamily="34" charset="0"/>
          </a:endParaRPr>
        </a:p>
      </dsp:txBody>
      <dsp:txXfrm>
        <a:off x="4954258" y="2326474"/>
        <a:ext cx="1695166" cy="992399"/>
      </dsp:txXfrm>
    </dsp:sp>
    <dsp:sp modelId="{1C82943D-E2B1-4B57-9471-102502A51C69}">
      <dsp:nvSpPr>
        <dsp:cNvPr id="0" name=""/>
        <dsp:cNvSpPr/>
      </dsp:nvSpPr>
      <dsp:spPr>
        <a:xfrm rot="10800000">
          <a:off x="4396308" y="2604816"/>
          <a:ext cx="372466" cy="43571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508048" y="2691959"/>
        <a:ext cx="260726" cy="261429"/>
      </dsp:txXfrm>
    </dsp:sp>
    <dsp:sp modelId="{B6E4875F-E000-46A4-A341-DC23608D6AB4}">
      <dsp:nvSpPr>
        <dsp:cNvPr id="0" name=""/>
        <dsp:cNvSpPr/>
      </dsp:nvSpPr>
      <dsp:spPr>
        <a:xfrm>
          <a:off x="2463700" y="2295599"/>
          <a:ext cx="1756916" cy="105414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alibri" pitchFamily="34" charset="0"/>
            </a:rPr>
            <a:t>MERC’s 2015  MYT regulations allow recovery of impact due to decisions of higher courts, review orders  on an annual basis.</a:t>
          </a:r>
          <a:endParaRPr lang="en-US" sz="1200" kern="1200" dirty="0">
            <a:latin typeface="Calibri" pitchFamily="34" charset="0"/>
          </a:endParaRPr>
        </a:p>
      </dsp:txBody>
      <dsp:txXfrm>
        <a:off x="2494575" y="2326474"/>
        <a:ext cx="1695166" cy="99239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3561DB8-44F7-4CAB-87D2-0E331F6D8806}" type="datetimeFigureOut">
              <a:rPr lang="en-US" smtClean="0"/>
              <a:t>11/23/2017</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6EB3B29-AB28-4B35-9E31-7F7250669EB0}" type="slidenum">
              <a:rPr lang="en-US" smtClean="0"/>
              <a:t>‹#›</a:t>
            </a:fld>
            <a:endParaRPr lang="en-US"/>
          </a:p>
        </p:txBody>
      </p:sp>
    </p:spTree>
    <p:extLst>
      <p:ext uri="{BB962C8B-B14F-4D97-AF65-F5344CB8AC3E}">
        <p14:creationId xmlns:p14="http://schemas.microsoft.com/office/powerpoint/2010/main" val="210074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BEAC12E-670E-4373-9C0A-DEBE16581100}" type="datetimeFigureOut">
              <a:rPr lang="en-US" smtClean="0"/>
              <a:t>11/23/2017</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7135F65E-8BB0-4AFD-AD5B-5378EE9FA626}" type="slidenum">
              <a:rPr lang="en-US" smtClean="0"/>
              <a:t>‹#›</a:t>
            </a:fld>
            <a:endParaRPr lang="en-US"/>
          </a:p>
        </p:txBody>
      </p:sp>
    </p:spTree>
    <p:extLst>
      <p:ext uri="{BB962C8B-B14F-4D97-AF65-F5344CB8AC3E}">
        <p14:creationId xmlns:p14="http://schemas.microsoft.com/office/powerpoint/2010/main" val="62685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2</a:t>
            </a:fld>
            <a:endParaRPr lang="en-US"/>
          </a:p>
        </p:txBody>
      </p:sp>
    </p:spTree>
    <p:extLst>
      <p:ext uri="{BB962C8B-B14F-4D97-AF65-F5344CB8AC3E}">
        <p14:creationId xmlns:p14="http://schemas.microsoft.com/office/powerpoint/2010/main" val="1395227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3</a:t>
            </a:fld>
            <a:endParaRPr lang="en-US"/>
          </a:p>
        </p:txBody>
      </p:sp>
    </p:spTree>
    <p:extLst>
      <p:ext uri="{BB962C8B-B14F-4D97-AF65-F5344CB8AC3E}">
        <p14:creationId xmlns:p14="http://schemas.microsoft.com/office/powerpoint/2010/main" val="119597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6</a:t>
            </a:fld>
            <a:endParaRPr lang="en-US"/>
          </a:p>
        </p:txBody>
      </p:sp>
    </p:spTree>
    <p:extLst>
      <p:ext uri="{BB962C8B-B14F-4D97-AF65-F5344CB8AC3E}">
        <p14:creationId xmlns:p14="http://schemas.microsoft.com/office/powerpoint/2010/main" val="316410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7</a:t>
            </a:fld>
            <a:endParaRPr lang="en-US"/>
          </a:p>
        </p:txBody>
      </p:sp>
    </p:spTree>
    <p:extLst>
      <p:ext uri="{BB962C8B-B14F-4D97-AF65-F5344CB8AC3E}">
        <p14:creationId xmlns:p14="http://schemas.microsoft.com/office/powerpoint/2010/main" val="3539504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8</a:t>
            </a:fld>
            <a:endParaRPr lang="en-US"/>
          </a:p>
        </p:txBody>
      </p:sp>
    </p:spTree>
    <p:extLst>
      <p:ext uri="{BB962C8B-B14F-4D97-AF65-F5344CB8AC3E}">
        <p14:creationId xmlns:p14="http://schemas.microsoft.com/office/powerpoint/2010/main" val="2108357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9</a:t>
            </a:fld>
            <a:endParaRPr lang="en-US"/>
          </a:p>
        </p:txBody>
      </p:sp>
    </p:spTree>
    <p:extLst>
      <p:ext uri="{BB962C8B-B14F-4D97-AF65-F5344CB8AC3E}">
        <p14:creationId xmlns:p14="http://schemas.microsoft.com/office/powerpoint/2010/main" val="1671393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FF0000"/>
              </a:solidFill>
              <a:effectLst/>
              <a:latin typeface="Calibri" pitchFamily="34" charset="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7135F65E-8BB0-4AFD-AD5B-5378EE9FA626}" type="slidenum">
              <a:rPr lang="en-US" smtClean="0"/>
              <a:t>12</a:t>
            </a:fld>
            <a:endParaRPr lang="en-US"/>
          </a:p>
        </p:txBody>
      </p:sp>
    </p:spTree>
    <p:extLst>
      <p:ext uri="{BB962C8B-B14F-4D97-AF65-F5344CB8AC3E}">
        <p14:creationId xmlns:p14="http://schemas.microsoft.com/office/powerpoint/2010/main" val="28284273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6477000"/>
            <a:ext cx="9144000" cy="238125"/>
          </a:xfrm>
          <a:prstGeom prst="rect">
            <a:avLst/>
          </a:prstGeom>
          <a:solidFill>
            <a:srgbClr val="830526"/>
          </a:solidFill>
          <a:ln w="9525">
            <a:noFill/>
            <a:miter lim="800000"/>
            <a:headEnd/>
            <a:tailEnd/>
          </a:ln>
        </p:spPr>
        <p:txBody>
          <a:bodyPr wrap="none" anchor="ctr"/>
          <a:lstStyle/>
          <a:p>
            <a:pPr algn="ctr" fontAlgn="base">
              <a:spcBef>
                <a:spcPct val="0"/>
              </a:spcBef>
              <a:spcAft>
                <a:spcPct val="0"/>
              </a:spcAft>
              <a:defRPr/>
            </a:pPr>
            <a:r>
              <a:rPr lang="en-US" sz="1400" b="1" dirty="0" smtClean="0">
                <a:solidFill>
                  <a:prstClr val="white"/>
                </a:solidFill>
                <a:latin typeface="Calibri" pitchFamily="34" charset="0"/>
              </a:rPr>
              <a:t>Prayas,</a:t>
            </a:r>
            <a:r>
              <a:rPr lang="en-US" sz="1400" b="1" baseline="0" dirty="0" smtClean="0">
                <a:solidFill>
                  <a:prstClr val="white"/>
                </a:solidFill>
                <a:latin typeface="Calibri" pitchFamily="34" charset="0"/>
              </a:rPr>
              <a:t> </a:t>
            </a:r>
            <a:r>
              <a:rPr lang="en-US" sz="1400" b="1" dirty="0" smtClean="0">
                <a:solidFill>
                  <a:prstClr val="white"/>
                </a:solidFill>
                <a:latin typeface="Calibri" pitchFamily="34" charset="0"/>
              </a:rPr>
              <a:t>Energy Group</a:t>
            </a:r>
            <a:endParaRPr lang="en-US" b="1" dirty="0">
              <a:solidFill>
                <a:prstClr val="black"/>
              </a:solidFill>
              <a:latin typeface="Calibri" pitchFamily="34" charset="0"/>
            </a:endParaRPr>
          </a:p>
        </p:txBody>
      </p:sp>
      <p:sp>
        <p:nvSpPr>
          <p:cNvPr id="2" name="Title 1"/>
          <p:cNvSpPr>
            <a:spLocks noGrp="1"/>
          </p:cNvSpPr>
          <p:nvPr>
            <p:ph type="ctrTitle"/>
          </p:nvPr>
        </p:nvSpPr>
        <p:spPr>
          <a:xfrm>
            <a:off x="654269" y="1610163"/>
            <a:ext cx="7772400" cy="1470025"/>
          </a:xfrm>
          <a:prstGeom prst="rect">
            <a:avLst/>
          </a:prstGeom>
        </p:spPr>
        <p:txBody>
          <a:bodyPr/>
          <a:lstStyle>
            <a:lvl1pPr>
              <a:defRPr sz="3000">
                <a:latin typeface="Calibri"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714348" y="3507828"/>
            <a:ext cx="7058052" cy="1752600"/>
          </a:xfrm>
        </p:spPr>
        <p:txBody>
          <a:bodyPr>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7170" name="Rectangle 2"/>
          <p:cNvSpPr>
            <a:spLocks noChangeArrowheads="1"/>
          </p:cNvSpPr>
          <p:nvPr userDrawn="1"/>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sz="2800" b="1">
              <a:solidFill>
                <a:prstClr val="black"/>
              </a:solidFill>
              <a:latin typeface="Arial" charset="0"/>
            </a:endParaRPr>
          </a:p>
        </p:txBody>
      </p:sp>
      <p:graphicFrame>
        <p:nvGraphicFramePr>
          <p:cNvPr id="7169" name="Object 1"/>
          <p:cNvGraphicFramePr>
            <a:graphicFrameLocks noChangeAspect="1"/>
          </p:cNvGraphicFramePr>
          <p:nvPr/>
        </p:nvGraphicFramePr>
        <p:xfrm>
          <a:off x="3547241" y="5328744"/>
          <a:ext cx="1858361" cy="1087821"/>
        </p:xfrm>
        <a:graphic>
          <a:graphicData uri="http://schemas.openxmlformats.org/presentationml/2006/ole">
            <mc:AlternateContent xmlns:mc="http://schemas.openxmlformats.org/markup-compatibility/2006">
              <mc:Choice xmlns:v="urn:schemas-microsoft-com:vml" Requires="v">
                <p:oleObj spid="_x0000_s1392" r:id="rId3" imgW="5630061" imgH="3277057" progId="">
                  <p:embed/>
                </p:oleObj>
              </mc:Choice>
              <mc:Fallback>
                <p:oleObj r:id="rId3" imgW="5630061" imgH="3277057"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7241" y="5328744"/>
                        <a:ext cx="1858361" cy="10878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8631088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6477000"/>
            <a:ext cx="9144000" cy="238125"/>
          </a:xfrm>
          <a:prstGeom prst="rect">
            <a:avLst/>
          </a:prstGeom>
          <a:solidFill>
            <a:srgbClr val="830526"/>
          </a:solidFill>
          <a:ln w="9525">
            <a:noFill/>
            <a:miter lim="800000"/>
            <a:headEnd/>
            <a:tailEnd/>
          </a:ln>
        </p:spPr>
        <p:txBody>
          <a:bodyPr wrap="none" anchor="ctr"/>
          <a:lstStyle/>
          <a:p>
            <a:pPr algn="ctr" fontAlgn="base">
              <a:spcBef>
                <a:spcPct val="0"/>
              </a:spcBef>
              <a:spcAft>
                <a:spcPct val="0"/>
              </a:spcAft>
              <a:defRPr/>
            </a:pPr>
            <a:r>
              <a:rPr lang="en-US" sz="1400" b="1" dirty="0">
                <a:solidFill>
                  <a:prstClr val="white"/>
                </a:solidFill>
                <a:latin typeface="Calibri" pitchFamily="34" charset="0"/>
              </a:rPr>
              <a:t>Prayas Energy Group, Pune</a:t>
            </a:r>
          </a:p>
        </p:txBody>
      </p:sp>
      <p:cxnSp>
        <p:nvCxnSpPr>
          <p:cNvPr id="5" name="Straight Connector 4"/>
          <p:cNvCxnSpPr/>
          <p:nvPr userDrawn="1"/>
        </p:nvCxnSpPr>
        <p:spPr>
          <a:xfrm rot="5400000">
            <a:off x="0" y="496888"/>
            <a:ext cx="995363" cy="1587"/>
          </a:xfrm>
          <a:prstGeom prst="line">
            <a:avLst/>
          </a:prstGeom>
          <a:ln w="22225">
            <a:solidFill>
              <a:srgbClr val="830526"/>
            </a:solidFill>
          </a:ln>
        </p:spPr>
        <p:style>
          <a:lnRef idx="1">
            <a:schemeClr val="accent1"/>
          </a:lnRef>
          <a:fillRef idx="0">
            <a:schemeClr val="accent1"/>
          </a:fillRef>
          <a:effectRef idx="0">
            <a:schemeClr val="accent1"/>
          </a:effectRef>
          <a:fontRef idx="minor">
            <a:schemeClr val="tx1"/>
          </a:fontRef>
        </p:style>
      </p:cxnSp>
      <p:pic>
        <p:nvPicPr>
          <p:cNvPr id="6" name="Picture 7" descr="prayasweb"/>
          <p:cNvPicPr>
            <a:picLocks noChangeAspect="1" noChangeArrowheads="1"/>
          </p:cNvPicPr>
          <p:nvPr userDrawn="1"/>
        </p:nvPicPr>
        <p:blipFill>
          <a:blip r:embed="rId2"/>
          <a:srcRect/>
          <a:stretch>
            <a:fillRect/>
          </a:stretch>
        </p:blipFill>
        <p:spPr bwMode="auto">
          <a:xfrm>
            <a:off x="7965528" y="6055272"/>
            <a:ext cx="931863" cy="381000"/>
          </a:xfrm>
          <a:prstGeom prst="rect">
            <a:avLst/>
          </a:prstGeom>
          <a:noFill/>
          <a:ln w="9525">
            <a:noFill/>
            <a:miter lim="800000"/>
            <a:headEnd/>
            <a:tailEnd/>
          </a:ln>
        </p:spPr>
      </p:pic>
      <p:sp>
        <p:nvSpPr>
          <p:cNvPr id="2" name="Title 1"/>
          <p:cNvSpPr>
            <a:spLocks noGrp="1"/>
          </p:cNvSpPr>
          <p:nvPr>
            <p:ph type="title"/>
          </p:nvPr>
        </p:nvSpPr>
        <p:spPr>
          <a:xfrm>
            <a:off x="677372" y="274638"/>
            <a:ext cx="7686700" cy="511156"/>
          </a:xfrm>
          <a:prstGeom prst="rect">
            <a:avLst/>
          </a:prstGeom>
        </p:spPr>
        <p:txBody>
          <a:bodyPr>
            <a:noAutofit/>
          </a:bodyPr>
          <a:lstStyle>
            <a:lvl1pPr>
              <a:defRPr sz="3600" b="1">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16106"/>
            <a:ext cx="8229600" cy="5010057"/>
          </a:xfrm>
        </p:spPr>
        <p:txBody>
          <a:bodyPr>
            <a:normAutofit/>
          </a:bodyPr>
          <a:lstStyle>
            <a:lvl1pPr>
              <a:defRPr sz="2800">
                <a:latin typeface="Calibri" pitchFamily="34" charset="0"/>
              </a:defRPr>
            </a:lvl1pPr>
            <a:lvl2pPr>
              <a:defRPr sz="2800">
                <a:latin typeface="Calibri" pitchFamily="34" charset="0"/>
              </a:defRPr>
            </a:lvl2pPr>
            <a:lvl3pPr>
              <a:defRPr sz="2800">
                <a:latin typeface="Calibri" pitchFamily="34" charset="0"/>
              </a:defRPr>
            </a:lvl3pPr>
            <a:lvl4pPr>
              <a:defRPr sz="2800">
                <a:latin typeface="Calibri" pitchFamily="34" charset="0"/>
              </a:defRPr>
            </a:lvl4pPr>
            <a:lvl5pPr>
              <a:defRPr sz="28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5"/>
          <p:cNvSpPr>
            <a:spLocks noGrp="1"/>
          </p:cNvSpPr>
          <p:nvPr>
            <p:ph type="sldNum" sz="quarter" idx="10"/>
          </p:nvPr>
        </p:nvSpPr>
        <p:spPr/>
        <p:txBody>
          <a:bodyPr/>
          <a:lstStyle>
            <a:lvl1pPr>
              <a:defRPr>
                <a:solidFill>
                  <a:schemeClr val="bg1"/>
                </a:solidFill>
              </a:defRPr>
            </a:lvl1pPr>
          </a:lstStyle>
          <a:p>
            <a:pPr>
              <a:defRPr/>
            </a:pPr>
            <a:fld id="{C1E71194-F6AE-498C-929E-3BC01E3B24E2}"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63936935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fontAlgn="base">
              <a:spcBef>
                <a:spcPct val="0"/>
              </a:spcBef>
              <a:spcAft>
                <a:spcPct val="0"/>
              </a:spcAft>
              <a:defRPr/>
            </a:pPr>
            <a:fld id="{AAFE27E9-B942-4393-B8B6-913C87763177}" type="slidenum">
              <a:rPr lang="en-GB" smtClean="0">
                <a:solidFill>
                  <a:prstClr val="white"/>
                </a:solidFill>
              </a:rPr>
              <a:pPr fontAlgn="base">
                <a:spcBef>
                  <a:spcPct val="0"/>
                </a:spcBef>
                <a:spcAft>
                  <a:spcPct val="0"/>
                </a:spcAft>
                <a:defRPr/>
              </a:pPr>
              <a:t>‹#›</a:t>
            </a:fld>
            <a:endParaRPr lang="en-GB" dirty="0">
              <a:solidFill>
                <a:prstClr val="white"/>
              </a:solidFill>
            </a:endParaRPr>
          </a:p>
        </p:txBody>
      </p:sp>
    </p:spTree>
    <p:extLst>
      <p:ext uri="{BB962C8B-B14F-4D97-AF65-F5344CB8AC3E}">
        <p14:creationId xmlns:p14="http://schemas.microsoft.com/office/powerpoint/2010/main" val="250247525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000125"/>
            <a:ext cx="8229600" cy="5126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27" name="Title Placeholder 16"/>
          <p:cNvSpPr>
            <a:spLocks noGrp="1"/>
          </p:cNvSpPr>
          <p:nvPr>
            <p:ph type="title"/>
          </p:nvPr>
        </p:nvSpPr>
        <p:spPr bwMode="auto">
          <a:xfrm>
            <a:off x="457200" y="46038"/>
            <a:ext cx="8229600" cy="949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 name="Slide Number Placeholder 5"/>
          <p:cNvSpPr>
            <a:spLocks noGrp="1"/>
          </p:cNvSpPr>
          <p:nvPr>
            <p:ph type="sldNum" sz="quarter" idx="4"/>
          </p:nvPr>
        </p:nvSpPr>
        <p:spPr>
          <a:xfrm>
            <a:off x="6956425" y="64135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b="0">
                <a:solidFill>
                  <a:schemeClr val="bg1"/>
                </a:solidFill>
                <a:latin typeface="Calibri" pitchFamily="34" charset="0"/>
              </a:defRPr>
            </a:lvl1pPr>
          </a:lstStyle>
          <a:p>
            <a:pPr fontAlgn="base">
              <a:spcBef>
                <a:spcPct val="0"/>
              </a:spcBef>
              <a:spcAft>
                <a:spcPct val="0"/>
              </a:spcAft>
              <a:defRPr/>
            </a:pPr>
            <a:fld id="{AAFE27E9-B942-4393-B8B6-913C87763177}" type="slidenum">
              <a:rPr lang="en-GB">
                <a:solidFill>
                  <a:prstClr val="white"/>
                </a:solidFill>
              </a:rPr>
              <a:pPr fontAlgn="base">
                <a:spcBef>
                  <a:spcPct val="0"/>
                </a:spcBef>
                <a:spcAft>
                  <a:spcPct val="0"/>
                </a:spcAft>
                <a:defRPr/>
              </a:pPr>
              <a:t>‹#›</a:t>
            </a:fld>
            <a:endParaRPr lang="en-GB" dirty="0">
              <a:solidFill>
                <a:prstClr val="white"/>
              </a:solidFill>
            </a:endParaRPr>
          </a:p>
        </p:txBody>
      </p:sp>
    </p:spTree>
    <p:extLst>
      <p:ext uri="{BB962C8B-B14F-4D97-AF65-F5344CB8AC3E}">
        <p14:creationId xmlns:p14="http://schemas.microsoft.com/office/powerpoint/2010/main" val="974478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000" kern="1200">
          <a:solidFill>
            <a:schemeClr val="tx1"/>
          </a:solidFill>
          <a:latin typeface="Calibri" pitchFamily="34" charset="0"/>
          <a:ea typeface="+mj-ea"/>
          <a:cs typeface="+mj-cs"/>
        </a:defRPr>
      </a:lvl1pPr>
      <a:lvl2pPr algn="l" rtl="0" eaLnBrk="1" fontAlgn="base" hangingPunct="1">
        <a:spcBef>
          <a:spcPct val="0"/>
        </a:spcBef>
        <a:spcAft>
          <a:spcPct val="0"/>
        </a:spcAft>
        <a:defRPr sz="3200">
          <a:solidFill>
            <a:schemeClr val="tx1"/>
          </a:solidFill>
          <a:latin typeface="Arial" charset="0"/>
        </a:defRPr>
      </a:lvl2pPr>
      <a:lvl3pPr algn="l" rtl="0" eaLnBrk="1" fontAlgn="base" hangingPunct="1">
        <a:spcBef>
          <a:spcPct val="0"/>
        </a:spcBef>
        <a:spcAft>
          <a:spcPct val="0"/>
        </a:spcAft>
        <a:defRPr sz="3200">
          <a:solidFill>
            <a:schemeClr val="tx1"/>
          </a:solidFill>
          <a:latin typeface="Arial" charset="0"/>
        </a:defRPr>
      </a:lvl3pPr>
      <a:lvl4pPr algn="l" rtl="0" eaLnBrk="1" fontAlgn="base" hangingPunct="1">
        <a:spcBef>
          <a:spcPct val="0"/>
        </a:spcBef>
        <a:spcAft>
          <a:spcPct val="0"/>
        </a:spcAft>
        <a:defRPr sz="3200">
          <a:solidFill>
            <a:schemeClr val="tx1"/>
          </a:solidFill>
          <a:latin typeface="Arial" charset="0"/>
        </a:defRPr>
      </a:lvl4pPr>
      <a:lvl5pPr algn="l" rtl="0" eaLnBrk="1" fontAlgn="base" hangingPunct="1">
        <a:spcBef>
          <a:spcPct val="0"/>
        </a:spcBef>
        <a:spcAft>
          <a:spcPct val="0"/>
        </a:spcAft>
        <a:defRPr sz="3200">
          <a:solidFill>
            <a:schemeClr val="tx1"/>
          </a:solidFill>
          <a:latin typeface="Arial"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alibri"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alibri" pitchFamily="34" charset="0"/>
          <a:ea typeface="+mn-ea"/>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alibri" pitchFamily="34"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manabika@prayaspune.org" TargetMode="External"/><Relationship Id="rId2" Type="http://schemas.openxmlformats.org/officeDocument/2006/relationships/hyperlink" Target="mailto:ann@prayaspune.org" TargetMode="External"/><Relationship Id="rId1" Type="http://schemas.openxmlformats.org/officeDocument/2006/relationships/slideLayout" Target="../slideLayouts/slideLayout1.xml"/><Relationship Id="rId4" Type="http://schemas.openxmlformats.org/officeDocument/2006/relationships/hyperlink" Target="mailto:shantanu@prayaspun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t>The Lesser Known Tariff</a:t>
            </a:r>
            <a:endParaRPr lang="en-US" sz="4800" dirty="0"/>
          </a:p>
        </p:txBody>
      </p:sp>
      <p:sp>
        <p:nvSpPr>
          <p:cNvPr id="3" name="Subtitle 2"/>
          <p:cNvSpPr>
            <a:spLocks noGrp="1"/>
          </p:cNvSpPr>
          <p:nvPr>
            <p:ph type="subTitle" idx="1"/>
          </p:nvPr>
        </p:nvSpPr>
        <p:spPr/>
        <p:txBody>
          <a:bodyPr>
            <a:normAutofit/>
          </a:bodyPr>
          <a:lstStyle/>
          <a:p>
            <a:pPr algn="ctr"/>
            <a:r>
              <a:rPr lang="en-US" sz="2800" i="1" dirty="0" smtClean="0">
                <a:solidFill>
                  <a:schemeClr val="tx1"/>
                </a:solidFill>
              </a:rPr>
              <a:t>Fuel Surcharges levied in Indian States</a:t>
            </a:r>
          </a:p>
          <a:p>
            <a:pPr algn="ctr"/>
            <a:r>
              <a:rPr lang="en-US" sz="2800" dirty="0" smtClean="0"/>
              <a:t>Prayas (Energy Group)</a:t>
            </a:r>
            <a:endParaRPr lang="en-US" sz="2800" dirty="0"/>
          </a:p>
        </p:txBody>
      </p:sp>
    </p:spTree>
    <p:extLst>
      <p:ext uri="{BB962C8B-B14F-4D97-AF65-F5344CB8AC3E}">
        <p14:creationId xmlns:p14="http://schemas.microsoft.com/office/powerpoint/2010/main" val="20238442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181540"/>
            <a:ext cx="7686700" cy="511156"/>
          </a:xfrm>
        </p:spPr>
        <p:txBody>
          <a:bodyPr/>
          <a:lstStyle/>
          <a:p>
            <a:r>
              <a:rPr lang="en-US" sz="3000" dirty="0" smtClean="0"/>
              <a:t>Assessment of costs</a:t>
            </a:r>
            <a:endParaRPr lang="en-US" sz="3000" dirty="0"/>
          </a:p>
        </p:txBody>
      </p:sp>
      <p:sp>
        <p:nvSpPr>
          <p:cNvPr id="4" name="Content Placeholder 3"/>
          <p:cNvSpPr>
            <a:spLocks noGrp="1"/>
          </p:cNvSpPr>
          <p:nvPr>
            <p:ph idx="1"/>
          </p:nvPr>
        </p:nvSpPr>
        <p:spPr>
          <a:xfrm>
            <a:off x="-18525" y="1196752"/>
            <a:ext cx="9001000" cy="5256584"/>
          </a:xfrm>
        </p:spPr>
        <p:txBody>
          <a:bodyPr>
            <a:normAutofit/>
          </a:bodyPr>
          <a:lstStyle/>
          <a:p>
            <a:r>
              <a:rPr lang="en-US" sz="1800" dirty="0" smtClean="0"/>
              <a:t>Unscheduled Interchange/Deviation Settlement Mechanism Charges </a:t>
            </a:r>
          </a:p>
          <a:p>
            <a:pPr lvl="1"/>
            <a:r>
              <a:rPr lang="en-US" sz="1800" dirty="0"/>
              <a:t>D</a:t>
            </a:r>
            <a:r>
              <a:rPr lang="en-US" sz="1800" dirty="0" smtClean="0"/>
              <a:t>isallowed </a:t>
            </a:r>
            <a:r>
              <a:rPr lang="en-US" sz="1800" dirty="0" smtClean="0"/>
              <a:t>in </a:t>
            </a:r>
            <a:r>
              <a:rPr lang="en-US" sz="1800" dirty="0"/>
              <a:t>Rajasthan, Chhattisgarh, Himachal Pradesh, erstwhile Andhra </a:t>
            </a:r>
            <a:r>
              <a:rPr lang="en-US" sz="1800" dirty="0" smtClean="0"/>
              <a:t>Pradesh</a:t>
            </a:r>
          </a:p>
          <a:p>
            <a:pPr lvl="1"/>
            <a:r>
              <a:rPr lang="en-US" sz="1800" dirty="0" smtClean="0">
                <a:latin typeface="Calibri"/>
                <a:ea typeface="Calibri"/>
                <a:cs typeface="Times New Roman"/>
              </a:rPr>
              <a:t>Allowed for recovery in Haryana and West Bengal</a:t>
            </a:r>
          </a:p>
          <a:p>
            <a:pPr lvl="1"/>
            <a:endParaRPr lang="en-US" sz="1800" dirty="0" smtClean="0">
              <a:latin typeface="Calibri"/>
              <a:ea typeface="Calibri"/>
              <a:cs typeface="Times New Roman"/>
            </a:endParaRPr>
          </a:p>
          <a:p>
            <a:r>
              <a:rPr lang="en-US" sz="1800" dirty="0" smtClean="0">
                <a:latin typeface="Calibri"/>
                <a:ea typeface="Calibri"/>
                <a:cs typeface="Times New Roman"/>
              </a:rPr>
              <a:t>Short term power procurement</a:t>
            </a:r>
          </a:p>
          <a:p>
            <a:pPr lvl="1"/>
            <a:r>
              <a:rPr lang="en-US" sz="1800" dirty="0" smtClean="0">
                <a:latin typeface="Calibri"/>
                <a:ea typeface="Calibri"/>
                <a:cs typeface="Times New Roman"/>
              </a:rPr>
              <a:t>Disallowed in Rajasthan, Chattisgarh</a:t>
            </a:r>
          </a:p>
          <a:p>
            <a:pPr lvl="1"/>
            <a:r>
              <a:rPr lang="en-US" sz="1800" dirty="0" smtClean="0">
                <a:latin typeface="Calibri"/>
                <a:ea typeface="Calibri"/>
                <a:cs typeface="Times New Roman"/>
              </a:rPr>
              <a:t>Allowed for recovery in </a:t>
            </a:r>
            <a:r>
              <a:rPr lang="en-US" sz="1800" dirty="0"/>
              <a:t>Haryana, Himachal Pradesh, Uttar Pradesh, Maharashtra and West </a:t>
            </a:r>
            <a:r>
              <a:rPr lang="en-US" sz="1800" dirty="0" smtClean="0"/>
              <a:t>Bengal</a:t>
            </a:r>
          </a:p>
          <a:p>
            <a:pPr lvl="1"/>
            <a:endParaRPr lang="en-US" sz="1800" dirty="0" smtClean="0">
              <a:latin typeface="Calibri"/>
              <a:ea typeface="Calibri"/>
              <a:cs typeface="Times New Roman"/>
            </a:endParaRPr>
          </a:p>
          <a:p>
            <a:r>
              <a:rPr lang="en-US" sz="1800" dirty="0" smtClean="0">
                <a:latin typeface="Calibri"/>
                <a:ea typeface="Calibri"/>
                <a:cs typeface="Times New Roman"/>
              </a:rPr>
              <a:t>State specific treatments due to unique experiences and concerns</a:t>
            </a:r>
          </a:p>
          <a:p>
            <a:pPr lvl="1"/>
            <a:r>
              <a:rPr lang="en-US" sz="1800" dirty="0" smtClean="0">
                <a:latin typeface="Calibri"/>
                <a:ea typeface="Calibri"/>
                <a:cs typeface="Times New Roman"/>
              </a:rPr>
              <a:t>REC costs disallowed in Gujarat</a:t>
            </a:r>
          </a:p>
          <a:p>
            <a:pPr lvl="1"/>
            <a:r>
              <a:rPr lang="en-US" sz="1800" dirty="0"/>
              <a:t>Changes in coal quality from different </a:t>
            </a:r>
            <a:r>
              <a:rPr lang="en-US" sz="1800" dirty="0" smtClean="0"/>
              <a:t>sources allowed in Maharashtra</a:t>
            </a:r>
            <a:endParaRPr lang="en-US" sz="1800" dirty="0">
              <a:latin typeface="Calibri"/>
              <a:cs typeface="Times New Roman"/>
            </a:endParaRPr>
          </a:p>
          <a:p>
            <a:pPr lvl="1"/>
            <a:r>
              <a:rPr lang="en-US" sz="1800" dirty="0" smtClean="0">
                <a:latin typeface="Calibri"/>
                <a:ea typeface="Calibri"/>
                <a:cs typeface="Times New Roman"/>
              </a:rPr>
              <a:t>Costs due to sale of power outside state disallowed in Chattisgarh</a:t>
            </a:r>
          </a:p>
          <a:p>
            <a:pPr marL="457200" lvl="1" indent="0">
              <a:buNone/>
            </a:pPr>
            <a:endParaRPr lang="en-US" sz="1800" dirty="0" smtClean="0">
              <a:latin typeface="Calibri"/>
              <a:ea typeface="Calibri"/>
              <a:cs typeface="Times New Roman"/>
            </a:endParaRPr>
          </a:p>
          <a:p>
            <a:r>
              <a:rPr lang="en-US" sz="1800" dirty="0" smtClean="0">
                <a:latin typeface="Calibri"/>
                <a:ea typeface="Calibri"/>
                <a:cs typeface="Times New Roman"/>
              </a:rPr>
              <a:t>Beyond fuel costs</a:t>
            </a:r>
            <a:endParaRPr lang="en-US" sz="1800" dirty="0" smtClean="0"/>
          </a:p>
          <a:p>
            <a:pPr lvl="1"/>
            <a:r>
              <a:rPr lang="en-US" sz="1800" dirty="0" smtClean="0">
                <a:latin typeface="Calibri"/>
                <a:ea typeface="Calibri"/>
                <a:cs typeface="Times New Roman"/>
              </a:rPr>
              <a:t>Costs due to change in transmission charges allowed in Gujarat and U.P</a:t>
            </a:r>
            <a:endParaRPr lang="en-US" sz="1800" dirty="0">
              <a:latin typeface="Calibri"/>
              <a:ea typeface="Calibri"/>
              <a:cs typeface="Times New Roman"/>
            </a:endParaRPr>
          </a:p>
          <a:p>
            <a:pPr lvl="1"/>
            <a:endParaRPr lang="en-US" sz="1800" dirty="0">
              <a:latin typeface="Calibri"/>
              <a:ea typeface="Calibri"/>
              <a:cs typeface="Times New Roman"/>
            </a:endParaRPr>
          </a:p>
          <a:p>
            <a:pPr lvl="1"/>
            <a:endParaRPr lang="en-US" sz="1800" dirty="0" smtClean="0"/>
          </a:p>
          <a:p>
            <a:pPr lvl="1"/>
            <a:endParaRPr lang="en-US" sz="1800" dirty="0" smtClean="0"/>
          </a:p>
          <a:p>
            <a:endParaRPr lang="en-US" dirty="0" smtClean="0"/>
          </a:p>
          <a:p>
            <a:endParaRPr lang="en-US" dirty="0"/>
          </a:p>
        </p:txBody>
      </p:sp>
      <p:sp>
        <p:nvSpPr>
          <p:cNvPr id="2" name="Slide Number Placeholder 1"/>
          <p:cNvSpPr>
            <a:spLocks noGrp="1"/>
          </p:cNvSpPr>
          <p:nvPr>
            <p:ph type="sldNum" sz="quarter" idx="10"/>
          </p:nvPr>
        </p:nvSpPr>
        <p:spPr/>
        <p:txBody>
          <a:bodyPr/>
          <a:lstStyle/>
          <a:p>
            <a:pPr fontAlgn="base">
              <a:spcBef>
                <a:spcPct val="0"/>
              </a:spcBef>
              <a:spcAft>
                <a:spcPct val="0"/>
              </a:spcAft>
              <a:defRPr/>
            </a:pPr>
            <a:fld id="{AAFE27E9-B942-4393-B8B6-913C87763177}" type="slidenum">
              <a:rPr lang="en-GB" smtClean="0">
                <a:solidFill>
                  <a:prstClr val="white"/>
                </a:solidFill>
              </a:rPr>
              <a:pPr fontAlgn="base">
                <a:spcBef>
                  <a:spcPct val="0"/>
                </a:spcBef>
                <a:spcAft>
                  <a:spcPct val="0"/>
                </a:spcAft>
                <a:defRPr/>
              </a:pPr>
              <a:t>10</a:t>
            </a:fld>
            <a:endParaRPr lang="en-GB" dirty="0">
              <a:solidFill>
                <a:prstClr val="white"/>
              </a:solidFill>
            </a:endParaRPr>
          </a:p>
        </p:txBody>
      </p:sp>
      <p:sp>
        <p:nvSpPr>
          <p:cNvPr id="7" name="Rectangle 1"/>
          <p:cNvSpPr>
            <a:spLocks noChangeArrowheads="1"/>
          </p:cNvSpPr>
          <p:nvPr/>
        </p:nvSpPr>
        <p:spPr bwMode="auto">
          <a:xfrm>
            <a:off x="45720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4"/>
          <p:cNvSpPr>
            <a:spLocks noChangeArrowheads="1"/>
          </p:cNvSpPr>
          <p:nvPr/>
        </p:nvSpPr>
        <p:spPr bwMode="auto">
          <a:xfrm>
            <a:off x="457200" y="2663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539552" y="692696"/>
            <a:ext cx="8388424" cy="707886"/>
          </a:xfrm>
          <a:prstGeom prst="rect">
            <a:avLst/>
          </a:prstGeom>
          <a:noFill/>
        </p:spPr>
        <p:txBody>
          <a:bodyPr wrap="square" rtlCol="0">
            <a:spAutoFit/>
          </a:bodyPr>
          <a:lstStyle/>
          <a:p>
            <a:r>
              <a:rPr lang="en-US" sz="2000" i="1" dirty="0">
                <a:latin typeface="Calibri" pitchFamily="34" charset="0"/>
              </a:rPr>
              <a:t>Uncontrollable costs allowed </a:t>
            </a:r>
            <a:r>
              <a:rPr lang="en-US" sz="2000" i="1" dirty="0" smtClean="0">
                <a:latin typeface="Calibri" pitchFamily="34" charset="0"/>
              </a:rPr>
              <a:t>  - wide variations </a:t>
            </a:r>
            <a:r>
              <a:rPr lang="en-US" sz="2000" i="1" dirty="0">
                <a:latin typeface="Calibri" pitchFamily="34" charset="0"/>
              </a:rPr>
              <a:t>across states.</a:t>
            </a:r>
            <a:br>
              <a:rPr lang="en-US" sz="2000" i="1" dirty="0">
                <a:latin typeface="Calibri" pitchFamily="34" charset="0"/>
              </a:rPr>
            </a:br>
            <a:endParaRPr lang="en-US" sz="2000" i="1" dirty="0">
              <a:latin typeface="Calibri" pitchFamily="34" charset="0"/>
            </a:endParaRPr>
          </a:p>
        </p:txBody>
      </p:sp>
    </p:spTree>
    <p:extLst>
      <p:ext uri="{BB962C8B-B14F-4D97-AF65-F5344CB8AC3E}">
        <p14:creationId xmlns:p14="http://schemas.microsoft.com/office/powerpoint/2010/main" val="179549584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686700" cy="511156"/>
          </a:xfrm>
        </p:spPr>
        <p:txBody>
          <a:bodyPr/>
          <a:lstStyle/>
          <a:p>
            <a:r>
              <a:rPr lang="en-US" dirty="0" smtClean="0"/>
              <a:t>Assessment of sales</a:t>
            </a:r>
            <a:endParaRPr lang="en-US" dirty="0"/>
          </a:p>
        </p:txBody>
      </p:sp>
      <p:sp>
        <p:nvSpPr>
          <p:cNvPr id="3" name="Content Placeholder 2"/>
          <p:cNvSpPr>
            <a:spLocks noGrp="1"/>
          </p:cNvSpPr>
          <p:nvPr>
            <p:ph idx="1"/>
          </p:nvPr>
        </p:nvSpPr>
        <p:spPr>
          <a:xfrm>
            <a:off x="457200" y="692696"/>
            <a:ext cx="8229600" cy="5688632"/>
          </a:xfrm>
        </p:spPr>
        <p:txBody>
          <a:bodyPr>
            <a:noAutofit/>
          </a:bodyPr>
          <a:lstStyle/>
          <a:p>
            <a:r>
              <a:rPr lang="en-US" sz="1800" dirty="0" smtClean="0"/>
              <a:t>Metered sales as per actuals, unmetered sales as per ERC estimates</a:t>
            </a:r>
          </a:p>
          <a:p>
            <a:pPr marL="0" indent="0">
              <a:buNone/>
            </a:pPr>
            <a:endParaRPr lang="en-US" sz="1800" dirty="0" smtClean="0"/>
          </a:p>
          <a:p>
            <a:r>
              <a:rPr lang="en-US" sz="1800" dirty="0" smtClean="0"/>
              <a:t>Treatment for sales for exempt categories</a:t>
            </a:r>
          </a:p>
          <a:p>
            <a:pPr lvl="1"/>
            <a:r>
              <a:rPr lang="en-US" sz="1800" dirty="0" smtClean="0"/>
              <a:t>If subsidised, included in sales</a:t>
            </a:r>
          </a:p>
          <a:p>
            <a:pPr lvl="1"/>
            <a:r>
              <a:rPr lang="en-US" sz="1800" dirty="0" smtClean="0"/>
              <a:t>If cross-subsidised, not included in sales</a:t>
            </a:r>
          </a:p>
          <a:p>
            <a:pPr lvl="1"/>
            <a:endParaRPr lang="en-US" sz="1800" dirty="0"/>
          </a:p>
          <a:p>
            <a:pPr lvl="1"/>
            <a:endParaRPr lang="en-US" sz="1800" dirty="0" smtClean="0"/>
          </a:p>
          <a:p>
            <a:pPr lvl="1"/>
            <a:endParaRPr lang="en-US" sz="1600" dirty="0"/>
          </a:p>
          <a:p>
            <a:endParaRPr lang="en-US" sz="1600" dirty="0" smtClean="0"/>
          </a:p>
          <a:p>
            <a:endParaRPr lang="en-US" sz="1600" dirty="0"/>
          </a:p>
          <a:p>
            <a:endParaRPr lang="en-US" sz="1600" dirty="0" smtClean="0"/>
          </a:p>
          <a:p>
            <a:endParaRPr lang="en-US" sz="1600" dirty="0" smtClean="0"/>
          </a:p>
          <a:p>
            <a:r>
              <a:rPr lang="en-US" sz="1600" dirty="0" smtClean="0"/>
              <a:t>. </a:t>
            </a:r>
            <a:endParaRPr lang="en-US" sz="16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11</a:t>
            </a:fld>
            <a:endParaRPr lang="en-GB"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59007789"/>
              </p:ext>
            </p:extLst>
          </p:nvPr>
        </p:nvGraphicFramePr>
        <p:xfrm>
          <a:off x="323528" y="2708920"/>
          <a:ext cx="8229600" cy="3308814"/>
        </p:xfrm>
        <a:graphic>
          <a:graphicData uri="http://schemas.openxmlformats.org/drawingml/2006/table">
            <a:tbl>
              <a:tblPr firstRow="1" firstCol="1">
                <a:tableStyleId>{9DCAF9ED-07DC-4A11-8D7F-57B35C25682E}</a:tableStyleId>
              </a:tblPr>
              <a:tblGrid>
                <a:gridCol w="4176464"/>
                <a:gridCol w="4053136"/>
              </a:tblGrid>
              <a:tr h="479884">
                <a:tc>
                  <a:txBody>
                    <a:bodyPr/>
                    <a:lstStyle/>
                    <a:p>
                      <a:pPr marL="0" marR="0" algn="ctr">
                        <a:lnSpc>
                          <a:spcPct val="115000"/>
                        </a:lnSpc>
                        <a:spcBef>
                          <a:spcPts val="0"/>
                        </a:spcBef>
                        <a:spcAft>
                          <a:spcPts val="0"/>
                        </a:spcAft>
                      </a:pPr>
                      <a:r>
                        <a:rPr lang="en-US" sz="1500" dirty="0">
                          <a:effectLst/>
                          <a:latin typeface="Calibri" pitchFamily="34" charset="0"/>
                        </a:rPr>
                        <a:t>Consumer categories exempt</a:t>
                      </a:r>
                      <a:endParaRPr lang="en-US" sz="15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effectLst/>
                          <a:latin typeface="Calibri" pitchFamily="34" charset="0"/>
                        </a:rPr>
                        <a:t>States</a:t>
                      </a:r>
                      <a:endParaRPr lang="en-US" sz="1500" dirty="0">
                        <a:effectLst/>
                        <a:latin typeface="Calibri" pitchFamily="34" charset="0"/>
                        <a:ea typeface="Calibri"/>
                        <a:cs typeface="Times New Roman"/>
                      </a:endParaRPr>
                    </a:p>
                  </a:txBody>
                  <a:tcPr marL="68580" marR="68580" marT="0" marB="0" anchor="ctr"/>
                </a:tc>
              </a:tr>
              <a:tr h="418626">
                <a:tc>
                  <a:txBody>
                    <a:bodyPr/>
                    <a:lstStyle/>
                    <a:p>
                      <a:pPr marL="0" marR="0">
                        <a:lnSpc>
                          <a:spcPct val="115000"/>
                        </a:lnSpc>
                        <a:spcBef>
                          <a:spcPts val="0"/>
                        </a:spcBef>
                        <a:spcAft>
                          <a:spcPts val="0"/>
                        </a:spcAft>
                      </a:pPr>
                      <a:r>
                        <a:rPr lang="en-US" sz="1500" b="0" dirty="0">
                          <a:effectLst/>
                          <a:latin typeface="Calibri" pitchFamily="34" charset="0"/>
                        </a:rPr>
                        <a:t>No exemptions</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a:effectLst/>
                          <a:latin typeface="Calibri" pitchFamily="34" charset="0"/>
                        </a:rPr>
                        <a:t>Madhya Pradesh, Maharashtra, Rajasthan, Chhattisgarh , Assam</a:t>
                      </a:r>
                      <a:endParaRPr lang="en-US" sz="1500">
                        <a:effectLst/>
                        <a:latin typeface="Calibri" pitchFamily="34" charset="0"/>
                        <a:ea typeface="Calibri"/>
                        <a:cs typeface="Times New Roman"/>
                      </a:endParaRPr>
                    </a:p>
                  </a:txBody>
                  <a:tcPr marL="68580" marR="68580" marT="0" marB="0" anchor="ctr"/>
                </a:tc>
              </a:tr>
              <a:tr h="418626">
                <a:tc>
                  <a:txBody>
                    <a:bodyPr/>
                    <a:lstStyle/>
                    <a:p>
                      <a:pPr marL="0" marR="0">
                        <a:lnSpc>
                          <a:spcPct val="115000"/>
                        </a:lnSpc>
                        <a:spcBef>
                          <a:spcPts val="0"/>
                        </a:spcBef>
                        <a:spcAft>
                          <a:spcPts val="0"/>
                        </a:spcAft>
                      </a:pPr>
                      <a:r>
                        <a:rPr lang="en-US" sz="1500" b="0" dirty="0">
                          <a:effectLst/>
                          <a:latin typeface="Calibri" pitchFamily="34" charset="0"/>
                        </a:rPr>
                        <a:t>Agricultural consumers</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Erstwhile Andhra Pradesh, Karnataka and Gujarat, Haryana </a:t>
                      </a:r>
                      <a:endParaRPr lang="en-US" sz="1500" dirty="0">
                        <a:effectLst/>
                        <a:latin typeface="Calibri" pitchFamily="34" charset="0"/>
                        <a:ea typeface="Calibri"/>
                        <a:cs typeface="Times New Roman"/>
                      </a:endParaRPr>
                    </a:p>
                  </a:txBody>
                  <a:tcPr marL="68580" marR="68580" marT="0" marB="0" anchor="ctr"/>
                </a:tc>
              </a:tr>
              <a:tr h="304692">
                <a:tc>
                  <a:txBody>
                    <a:bodyPr/>
                    <a:lstStyle/>
                    <a:p>
                      <a:pPr marL="0" marR="0">
                        <a:lnSpc>
                          <a:spcPct val="115000"/>
                        </a:lnSpc>
                        <a:spcBef>
                          <a:spcPts val="0"/>
                        </a:spcBef>
                        <a:spcAft>
                          <a:spcPts val="0"/>
                        </a:spcAft>
                      </a:pPr>
                      <a:r>
                        <a:rPr lang="en-US" sz="1500" b="0" dirty="0">
                          <a:effectLst/>
                          <a:latin typeface="Calibri" pitchFamily="34" charset="0"/>
                        </a:rPr>
                        <a:t>Below Poverty Line (</a:t>
                      </a:r>
                      <a:r>
                        <a:rPr lang="en-US" sz="1500" b="0" dirty="0" smtClean="0">
                          <a:effectLst/>
                          <a:latin typeface="Calibri" pitchFamily="34" charset="0"/>
                        </a:rPr>
                        <a:t>BPL)</a:t>
                      </a:r>
                      <a:r>
                        <a:rPr lang="en-US" sz="1500" b="0" baseline="0" dirty="0" smtClean="0">
                          <a:effectLst/>
                          <a:latin typeface="Calibri" pitchFamily="34" charset="0"/>
                        </a:rPr>
                        <a:t> </a:t>
                      </a:r>
                      <a:r>
                        <a:rPr lang="en-US" sz="1500" b="0" dirty="0" smtClean="0">
                          <a:effectLst/>
                          <a:latin typeface="Calibri" pitchFamily="34" charset="0"/>
                        </a:rPr>
                        <a:t>consumers</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Himachal </a:t>
                      </a:r>
                      <a:r>
                        <a:rPr lang="en-US" sz="1500" dirty="0" smtClean="0">
                          <a:effectLst/>
                          <a:latin typeface="Calibri" pitchFamily="34" charset="0"/>
                        </a:rPr>
                        <a:t>Pradesh</a:t>
                      </a:r>
                      <a:endParaRPr lang="en-US" sz="1500" dirty="0">
                        <a:effectLst/>
                        <a:latin typeface="Calibri" pitchFamily="34" charset="0"/>
                        <a:ea typeface="Calibri"/>
                        <a:cs typeface="Times New Roman"/>
                      </a:endParaRPr>
                    </a:p>
                  </a:txBody>
                  <a:tcPr marL="68580" marR="68580" marT="0" marB="0" anchor="ctr"/>
                </a:tc>
              </a:tr>
              <a:tr h="583993">
                <a:tc>
                  <a:txBody>
                    <a:bodyPr/>
                    <a:lstStyle/>
                    <a:p>
                      <a:pPr marL="0" marR="0">
                        <a:lnSpc>
                          <a:spcPct val="115000"/>
                        </a:lnSpc>
                        <a:spcBef>
                          <a:spcPts val="0"/>
                        </a:spcBef>
                        <a:spcAft>
                          <a:spcPts val="0"/>
                        </a:spcAft>
                      </a:pPr>
                      <a:r>
                        <a:rPr lang="en-US" sz="1500" b="0" dirty="0" smtClean="0">
                          <a:effectLst/>
                          <a:latin typeface="Calibri" pitchFamily="34" charset="0"/>
                        </a:rPr>
                        <a:t>Domestic </a:t>
                      </a:r>
                      <a:r>
                        <a:rPr lang="en-US" sz="1500" b="0" dirty="0">
                          <a:effectLst/>
                          <a:latin typeface="Calibri" pitchFamily="34" charset="0"/>
                        </a:rPr>
                        <a:t>consumers </a:t>
                      </a:r>
                      <a:r>
                        <a:rPr lang="en-US" sz="1500" b="0" dirty="0" smtClean="0">
                          <a:effectLst/>
                          <a:latin typeface="Calibri" pitchFamily="34" charset="0"/>
                        </a:rPr>
                        <a:t>using</a:t>
                      </a:r>
                      <a:r>
                        <a:rPr lang="en-US" sz="1500" b="0" baseline="0" dirty="0" smtClean="0">
                          <a:effectLst/>
                          <a:latin typeface="Calibri" pitchFamily="34" charset="0"/>
                        </a:rPr>
                        <a:t>  </a:t>
                      </a:r>
                      <a:r>
                        <a:rPr lang="en-US" sz="1500" b="0" baseline="0" dirty="0" smtClean="0">
                          <a:effectLst/>
                          <a:latin typeface="Calibri" pitchFamily="34" charset="0"/>
                        </a:rPr>
                        <a:t>&lt; </a:t>
                      </a:r>
                      <a:r>
                        <a:rPr lang="en-US" sz="1500" b="0" dirty="0" smtClean="0">
                          <a:effectLst/>
                          <a:latin typeface="Calibri" pitchFamily="34" charset="0"/>
                        </a:rPr>
                        <a:t>20 </a:t>
                      </a:r>
                      <a:r>
                        <a:rPr lang="en-US" sz="1500" b="0" dirty="0" smtClean="0">
                          <a:effectLst/>
                          <a:latin typeface="Calibri" pitchFamily="34" charset="0"/>
                        </a:rPr>
                        <a:t>units per month</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Kerala </a:t>
                      </a:r>
                      <a:endParaRPr lang="en-US" sz="1500" dirty="0">
                        <a:effectLst/>
                        <a:latin typeface="Calibri" pitchFamily="34" charset="0"/>
                        <a:ea typeface="Calibri"/>
                        <a:cs typeface="Times New Roman"/>
                      </a:endParaRPr>
                    </a:p>
                  </a:txBody>
                  <a:tcPr marL="68580" marR="68580" marT="0" marB="0" anchor="ctr"/>
                </a:tc>
              </a:tr>
              <a:tr h="304692">
                <a:tc>
                  <a:txBody>
                    <a:bodyPr/>
                    <a:lstStyle/>
                    <a:p>
                      <a:pPr marL="0" marR="0">
                        <a:lnSpc>
                          <a:spcPct val="115000"/>
                        </a:lnSpc>
                        <a:spcBef>
                          <a:spcPts val="0"/>
                        </a:spcBef>
                        <a:spcAft>
                          <a:spcPts val="0"/>
                        </a:spcAft>
                      </a:pPr>
                      <a:r>
                        <a:rPr lang="en-US" sz="1500" b="0" dirty="0" smtClean="0">
                          <a:effectLst/>
                          <a:latin typeface="Calibri" pitchFamily="34" charset="0"/>
                        </a:rPr>
                        <a:t>BPL</a:t>
                      </a:r>
                      <a:r>
                        <a:rPr lang="en-US" sz="1500" b="0" baseline="0" dirty="0" smtClean="0">
                          <a:effectLst/>
                          <a:latin typeface="Calibri" pitchFamily="34" charset="0"/>
                        </a:rPr>
                        <a:t> and  </a:t>
                      </a:r>
                      <a:r>
                        <a:rPr lang="en-US" sz="1500" b="0" dirty="0" smtClean="0">
                          <a:effectLst/>
                          <a:latin typeface="Calibri" pitchFamily="34" charset="0"/>
                        </a:rPr>
                        <a:t>agricultural consumer.</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smtClean="0">
                          <a:effectLst/>
                          <a:latin typeface="Calibri" pitchFamily="34" charset="0"/>
                        </a:rPr>
                        <a:t>Punjab,</a:t>
                      </a:r>
                      <a:r>
                        <a:rPr lang="en-US" sz="1500" baseline="0" dirty="0" smtClean="0">
                          <a:effectLst/>
                          <a:latin typeface="Calibri" pitchFamily="34" charset="0"/>
                        </a:rPr>
                        <a:t> Bihar</a:t>
                      </a:r>
                      <a:endParaRPr lang="en-US" sz="1500" dirty="0">
                        <a:effectLst/>
                        <a:latin typeface="Calibri" pitchFamily="34" charset="0"/>
                        <a:ea typeface="Calibri"/>
                        <a:cs typeface="Times New Roman"/>
                      </a:endParaRPr>
                    </a:p>
                  </a:txBody>
                  <a:tcPr marL="68580" marR="68580" marT="0" marB="0" anchor="ctr"/>
                </a:tc>
              </a:tr>
              <a:tr h="583993">
                <a:tc>
                  <a:txBody>
                    <a:bodyPr/>
                    <a:lstStyle/>
                    <a:p>
                      <a:pPr marL="0" marR="0">
                        <a:lnSpc>
                          <a:spcPct val="115000"/>
                        </a:lnSpc>
                        <a:spcBef>
                          <a:spcPts val="0"/>
                        </a:spcBef>
                        <a:spcAft>
                          <a:spcPts val="0"/>
                        </a:spcAft>
                      </a:pPr>
                      <a:r>
                        <a:rPr lang="en-US" sz="1500" b="0" i="0" dirty="0" smtClean="0">
                          <a:effectLst/>
                          <a:latin typeface="Calibri" pitchFamily="34" charset="0"/>
                        </a:rPr>
                        <a:t>Agricultural, </a:t>
                      </a:r>
                      <a:r>
                        <a:rPr lang="en-US" sz="1500" b="0" i="0" dirty="0">
                          <a:effectLst/>
                          <a:latin typeface="Calibri" pitchFamily="34" charset="0"/>
                        </a:rPr>
                        <a:t>domestic consumers </a:t>
                      </a:r>
                      <a:r>
                        <a:rPr lang="en-US" sz="1500" b="0" i="0" dirty="0" smtClean="0">
                          <a:effectLst/>
                          <a:latin typeface="Calibri" pitchFamily="34" charset="0"/>
                        </a:rPr>
                        <a:t>using </a:t>
                      </a:r>
                      <a:r>
                        <a:rPr lang="en-US" sz="1500" b="0" i="0" baseline="0" dirty="0" smtClean="0">
                          <a:effectLst/>
                          <a:latin typeface="Calibri" pitchFamily="34" charset="0"/>
                        </a:rPr>
                        <a:t> </a:t>
                      </a:r>
                      <a:r>
                        <a:rPr lang="en-US" sz="1500" b="0" i="0" baseline="0" dirty="0" smtClean="0">
                          <a:effectLst/>
                          <a:latin typeface="Calibri" pitchFamily="34" charset="0"/>
                        </a:rPr>
                        <a:t>&lt; 3</a:t>
                      </a:r>
                      <a:r>
                        <a:rPr lang="en-US" sz="1500" b="0" i="0" dirty="0" smtClean="0">
                          <a:effectLst/>
                          <a:latin typeface="Calibri" pitchFamily="34" charset="0"/>
                        </a:rPr>
                        <a:t>00 </a:t>
                      </a:r>
                      <a:r>
                        <a:rPr lang="en-US" sz="1500" b="0" i="0" dirty="0">
                          <a:effectLst/>
                          <a:latin typeface="Calibri" pitchFamily="34" charset="0"/>
                        </a:rPr>
                        <a:t>units </a:t>
                      </a:r>
                      <a:r>
                        <a:rPr lang="en-US" sz="1500" b="0" i="0" dirty="0" smtClean="0">
                          <a:effectLst/>
                          <a:latin typeface="Calibri" pitchFamily="34" charset="0"/>
                        </a:rPr>
                        <a:t> per</a:t>
                      </a:r>
                      <a:r>
                        <a:rPr lang="en-US" sz="1500" b="0" i="0" baseline="0" dirty="0" smtClean="0">
                          <a:effectLst/>
                          <a:latin typeface="Calibri" pitchFamily="34" charset="0"/>
                        </a:rPr>
                        <a:t> month</a:t>
                      </a:r>
                      <a:endParaRPr lang="en-US" sz="1500" b="0" i="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West Bengal </a:t>
                      </a:r>
                      <a:endParaRPr lang="en-US" sz="1500" dirty="0">
                        <a:effectLst/>
                        <a:latin typeface="Calibri" pitchFamily="34" charset="0"/>
                        <a:ea typeface="Calibri"/>
                        <a:cs typeface="Times New Roman"/>
                      </a:endParaRPr>
                    </a:p>
                  </a:txBody>
                  <a:tcPr marL="68580" marR="68580" marT="0" marB="0" anchor="ctr"/>
                </a:tc>
              </a:tr>
            </a:tbl>
          </a:graphicData>
        </a:graphic>
      </p:graphicFrame>
      <p:sp>
        <p:nvSpPr>
          <p:cNvPr id="6" name="Rectangle 1"/>
          <p:cNvSpPr>
            <a:spLocks noChangeArrowheads="1"/>
          </p:cNvSpPr>
          <p:nvPr/>
        </p:nvSpPr>
        <p:spPr bwMode="auto">
          <a:xfrm>
            <a:off x="457200" y="2497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816233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Subsides and treatment of  </a:t>
            </a:r>
            <a:r>
              <a:rPr lang="en-US" dirty="0"/>
              <a:t>T&amp;D </a:t>
            </a:r>
            <a:r>
              <a:rPr lang="en-US" dirty="0" smtClean="0"/>
              <a:t>losses</a:t>
            </a:r>
            <a:endParaRPr lang="en-US" dirty="0"/>
          </a:p>
        </p:txBody>
      </p:sp>
      <p:sp>
        <p:nvSpPr>
          <p:cNvPr id="3" name="Content Placeholder 2"/>
          <p:cNvSpPr>
            <a:spLocks noGrp="1"/>
          </p:cNvSpPr>
          <p:nvPr>
            <p:ph idx="1"/>
          </p:nvPr>
        </p:nvSpPr>
        <p:spPr/>
        <p:txBody>
          <a:bodyPr/>
          <a:lstStyle/>
          <a:p>
            <a:r>
              <a:rPr lang="en-US" sz="1800" dirty="0"/>
              <a:t>States which provide subsidies</a:t>
            </a:r>
          </a:p>
          <a:p>
            <a:pPr lvl="1"/>
            <a:r>
              <a:rPr lang="en-US" sz="1800" dirty="0"/>
              <a:t>Gujarat, West Bengal, Haryana, Karnataka, and Punjab </a:t>
            </a:r>
          </a:p>
          <a:p>
            <a:pPr lvl="1"/>
            <a:endParaRPr lang="en-US" sz="1600" dirty="0"/>
          </a:p>
          <a:p>
            <a:pPr marL="0" indent="0">
              <a:buNone/>
            </a:pPr>
            <a:endParaRPr lang="en-US" sz="1600" dirty="0" smtClean="0"/>
          </a:p>
          <a:p>
            <a:endParaRPr lang="en-US" sz="1600" dirty="0"/>
          </a:p>
          <a:p>
            <a:endParaRPr lang="en-US" sz="1600" dirty="0" smtClean="0"/>
          </a:p>
          <a:p>
            <a:pPr marL="0" indent="0">
              <a:buNone/>
            </a:pPr>
            <a:endParaRPr lang="en-US" sz="1600" dirty="0"/>
          </a:p>
          <a:p>
            <a:endParaRPr lang="en-US" sz="1600" dirty="0" smtClean="0"/>
          </a:p>
          <a:p>
            <a:endParaRPr lang="en-US" sz="1600" dirty="0" smtClean="0"/>
          </a:p>
          <a:p>
            <a:endParaRPr lang="en-US" sz="1600" dirty="0"/>
          </a:p>
          <a:p>
            <a:r>
              <a:rPr lang="en-US" sz="1800" dirty="0" smtClean="0"/>
              <a:t>T&amp;D </a:t>
            </a:r>
            <a:r>
              <a:rPr lang="en-US" sz="1800" dirty="0"/>
              <a:t>losses</a:t>
            </a:r>
          </a:p>
          <a:p>
            <a:pPr lvl="1"/>
            <a:r>
              <a:rPr lang="en-US" sz="1800" dirty="0"/>
              <a:t>Actual T&amp;D losses are typically higher than the normative losses. </a:t>
            </a:r>
          </a:p>
          <a:p>
            <a:pPr lvl="1"/>
            <a:r>
              <a:rPr lang="en-US" sz="1800" dirty="0"/>
              <a:t>All states use gross up sales using normative T&amp;D losses</a:t>
            </a:r>
          </a:p>
          <a:p>
            <a:pPr lvl="1"/>
            <a:r>
              <a:rPr lang="en-US" sz="1800" dirty="0"/>
              <a:t>Thus, sales estimated  will be ↑ than actual sales and norm-based per-unit surcharge will be lower.</a:t>
            </a:r>
            <a:endParaRPr lang="en-US" sz="1800" dirty="0">
              <a:sym typeface="Wingdings" pitchFamily="2" charset="2"/>
            </a:endParaRPr>
          </a:p>
          <a:p>
            <a:pPr lvl="1"/>
            <a:r>
              <a:rPr lang="en-US" sz="1800" dirty="0"/>
              <a:t>Costs incurred due to excess  T&amp;D losses are not recovered from consumers</a:t>
            </a:r>
          </a:p>
          <a:p>
            <a:endParaRPr lang="en-US" sz="18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12</a:t>
            </a:fld>
            <a:endParaRPr lang="en-GB" dirty="0">
              <a:solidFill>
                <a:prstClr val="white"/>
              </a:solidFill>
            </a:endParaRPr>
          </a:p>
        </p:txBody>
      </p:sp>
      <p:graphicFrame>
        <p:nvGraphicFramePr>
          <p:cNvPr id="5" name="Content Placeholder 4"/>
          <p:cNvGraphicFramePr>
            <a:graphicFrameLocks/>
          </p:cNvGraphicFramePr>
          <p:nvPr>
            <p:extLst>
              <p:ext uri="{D42A27DB-BD31-4B8C-83A1-F6EECF244321}">
                <p14:modId xmlns:p14="http://schemas.microsoft.com/office/powerpoint/2010/main" val="2308460986"/>
              </p:ext>
            </p:extLst>
          </p:nvPr>
        </p:nvGraphicFramePr>
        <p:xfrm>
          <a:off x="1043608" y="1916832"/>
          <a:ext cx="6480720" cy="1964988"/>
        </p:xfrm>
        <a:graphic>
          <a:graphicData uri="http://schemas.openxmlformats.org/drawingml/2006/table">
            <a:tbl>
              <a:tblPr firstRow="1" firstCol="1">
                <a:tableStyleId>{B301B821-A1FF-4177-AEE7-76D212191A09}</a:tableStyleId>
              </a:tblPr>
              <a:tblGrid>
                <a:gridCol w="1368152"/>
                <a:gridCol w="2664296"/>
                <a:gridCol w="2448272"/>
              </a:tblGrid>
              <a:tr h="468052">
                <a:tc>
                  <a:txBody>
                    <a:bodyPr/>
                    <a:lstStyle/>
                    <a:p>
                      <a:pPr marL="0" marR="0" algn="ctr">
                        <a:lnSpc>
                          <a:spcPct val="115000"/>
                        </a:lnSpc>
                        <a:spcBef>
                          <a:spcPts val="0"/>
                        </a:spcBef>
                        <a:spcAft>
                          <a:spcPts val="0"/>
                        </a:spcAft>
                      </a:pPr>
                      <a:r>
                        <a:rPr lang="en-US" sz="1600" dirty="0">
                          <a:effectLst/>
                          <a:latin typeface="Calibri" pitchFamily="34" charset="0"/>
                        </a:rPr>
                        <a:t>States</a:t>
                      </a:r>
                      <a:endParaRPr lang="en-US" sz="16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itchFamily="34" charset="0"/>
                        </a:rPr>
                        <a:t>Subsidy support provided in </a:t>
                      </a:r>
                      <a:r>
                        <a:rPr lang="en-US" sz="1600" dirty="0" smtClean="0">
                          <a:effectLst/>
                          <a:latin typeface="Calibri" pitchFamily="34" charset="0"/>
                        </a:rPr>
                        <a:t>2015-16 (Rs. Cr.)</a:t>
                      </a:r>
                      <a:endParaRPr lang="en-US" sz="16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pitchFamily="34" charset="0"/>
                          <a:ea typeface="Calibri"/>
                          <a:cs typeface="Times New Roman"/>
                        </a:rPr>
                        <a:t>As %</a:t>
                      </a:r>
                      <a:r>
                        <a:rPr lang="en-US" sz="1600" baseline="0" dirty="0" smtClean="0">
                          <a:effectLst/>
                          <a:latin typeface="Calibri" pitchFamily="34" charset="0"/>
                          <a:ea typeface="Calibri"/>
                          <a:cs typeface="Times New Roman"/>
                        </a:rPr>
                        <a:t> of revenue from fuel surcharges</a:t>
                      </a:r>
                      <a:endParaRPr lang="en-US" sz="1600" dirty="0">
                        <a:effectLst/>
                        <a:latin typeface="Calibri" pitchFamily="34" charset="0"/>
                        <a:ea typeface="Calibri"/>
                        <a:cs typeface="Times New Roman"/>
                      </a:endParaRPr>
                    </a:p>
                  </a:txBody>
                  <a:tcPr marL="68580" marR="68580" marT="0" marB="0" anchor="ctr"/>
                </a:tc>
              </a:tr>
              <a:tr h="468052">
                <a:tc>
                  <a:txBody>
                    <a:bodyPr/>
                    <a:lstStyle/>
                    <a:p>
                      <a:pPr marL="0" marR="0" algn="ctr">
                        <a:lnSpc>
                          <a:spcPct val="115000"/>
                        </a:lnSpc>
                        <a:spcBef>
                          <a:spcPts val="0"/>
                        </a:spcBef>
                        <a:spcAft>
                          <a:spcPts val="0"/>
                        </a:spcAft>
                      </a:pPr>
                      <a:r>
                        <a:rPr lang="en-US" sz="1600" b="0" dirty="0">
                          <a:effectLst/>
                          <a:latin typeface="Calibri" pitchFamily="34" charset="0"/>
                        </a:rPr>
                        <a:t>Punjab</a:t>
                      </a:r>
                      <a:endParaRPr lang="en-US" sz="16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solidFill>
                            <a:schemeClr val="tx1"/>
                          </a:solidFill>
                          <a:effectLst/>
                          <a:latin typeface="Calibri" pitchFamily="34" charset="0"/>
                        </a:rPr>
                        <a:t> 14</a:t>
                      </a:r>
                      <a:endParaRPr lang="en-US" sz="1600" dirty="0">
                        <a:solidFill>
                          <a:schemeClr val="tx1"/>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pitchFamily="34" charset="0"/>
                          <a:ea typeface="Calibri"/>
                          <a:cs typeface="Times New Roman"/>
                        </a:rPr>
                        <a:t>9%</a:t>
                      </a:r>
                      <a:endParaRPr lang="en-US" sz="1600" dirty="0">
                        <a:effectLst/>
                        <a:latin typeface="Calibri" pitchFamily="34" charset="0"/>
                        <a:ea typeface="Calibri"/>
                        <a:cs typeface="Times New Roman"/>
                      </a:endParaRPr>
                    </a:p>
                  </a:txBody>
                  <a:tcPr marL="68580" marR="68580" marT="0" marB="0" anchor="ctr"/>
                </a:tc>
              </a:tr>
              <a:tr h="468052">
                <a:tc>
                  <a:txBody>
                    <a:bodyPr/>
                    <a:lstStyle/>
                    <a:p>
                      <a:pPr marL="0" marR="0" algn="ctr">
                        <a:lnSpc>
                          <a:spcPct val="115000"/>
                        </a:lnSpc>
                        <a:spcBef>
                          <a:spcPts val="0"/>
                        </a:spcBef>
                        <a:spcAft>
                          <a:spcPts val="0"/>
                        </a:spcAft>
                      </a:pPr>
                      <a:r>
                        <a:rPr lang="en-US" sz="1600" b="0" dirty="0">
                          <a:effectLst/>
                          <a:latin typeface="Calibri" pitchFamily="34" charset="0"/>
                        </a:rPr>
                        <a:t>Haryana</a:t>
                      </a:r>
                      <a:endParaRPr lang="en-US" sz="16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pitchFamily="34" charset="0"/>
                        </a:rPr>
                        <a:t> </a:t>
                      </a:r>
                      <a:r>
                        <a:rPr lang="en-US" sz="1600" dirty="0">
                          <a:effectLst/>
                          <a:latin typeface="Calibri" pitchFamily="34" charset="0"/>
                        </a:rPr>
                        <a:t>378 </a:t>
                      </a:r>
                      <a:endParaRPr lang="en-US" sz="16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pitchFamily="34" charset="0"/>
                          <a:ea typeface="Calibri"/>
                          <a:cs typeface="Times New Roman"/>
                        </a:rPr>
                        <a:t>27%</a:t>
                      </a:r>
                      <a:endParaRPr lang="en-US" sz="1600" dirty="0">
                        <a:effectLst/>
                        <a:latin typeface="Calibri" pitchFamily="34" charset="0"/>
                        <a:ea typeface="Calibri"/>
                        <a:cs typeface="Times New Roman"/>
                      </a:endParaRPr>
                    </a:p>
                  </a:txBody>
                  <a:tcPr marL="68580" marR="68580" marT="0" marB="0" anchor="ctr"/>
                </a:tc>
              </a:tr>
              <a:tr h="468052">
                <a:tc>
                  <a:txBody>
                    <a:bodyPr/>
                    <a:lstStyle/>
                    <a:p>
                      <a:pPr marL="0" marR="0" algn="ctr">
                        <a:lnSpc>
                          <a:spcPct val="115000"/>
                        </a:lnSpc>
                        <a:spcBef>
                          <a:spcPts val="0"/>
                        </a:spcBef>
                        <a:spcAft>
                          <a:spcPts val="0"/>
                        </a:spcAft>
                      </a:pPr>
                      <a:r>
                        <a:rPr lang="en-US" sz="1600" b="0" dirty="0">
                          <a:effectLst/>
                          <a:latin typeface="Calibri" pitchFamily="34" charset="0"/>
                        </a:rPr>
                        <a:t>Gujarat</a:t>
                      </a:r>
                      <a:endParaRPr lang="en-US" sz="16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pitchFamily="34" charset="0"/>
                        </a:rPr>
                        <a:t>2596 </a:t>
                      </a:r>
                      <a:endParaRPr lang="en-US" sz="16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pitchFamily="34" charset="0"/>
                          <a:ea typeface="Calibri"/>
                          <a:cs typeface="Times New Roman"/>
                        </a:rPr>
                        <a:t>29%</a:t>
                      </a:r>
                      <a:endParaRPr lang="en-US" sz="1600" dirty="0">
                        <a:effectLst/>
                        <a:latin typeface="Calibri"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176121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72" y="274638"/>
            <a:ext cx="8466628" cy="511156"/>
          </a:xfrm>
        </p:spPr>
        <p:txBody>
          <a:bodyPr/>
          <a:lstStyle/>
          <a:p>
            <a:r>
              <a:rPr lang="en-US" sz="3000" dirty="0" smtClean="0"/>
              <a:t>Ceiling levied and under/over-recovery of charges</a:t>
            </a:r>
            <a:endParaRPr lang="en-US" sz="3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5817515"/>
              </p:ext>
            </p:extLst>
          </p:nvPr>
        </p:nvGraphicFramePr>
        <p:xfrm>
          <a:off x="35496" y="836712"/>
          <a:ext cx="8928992" cy="2608759"/>
        </p:xfrm>
        <a:graphic>
          <a:graphicData uri="http://schemas.openxmlformats.org/drawingml/2006/table">
            <a:tbl>
              <a:tblPr firstRow="1" firstCol="1">
                <a:tableStyleId>{B301B821-A1FF-4177-AEE7-76D212191A09}</a:tableStyleId>
              </a:tblPr>
              <a:tblGrid>
                <a:gridCol w="3359487"/>
                <a:gridCol w="5569505"/>
              </a:tblGrid>
              <a:tr h="194182">
                <a:tc>
                  <a:txBody>
                    <a:bodyPr/>
                    <a:lstStyle/>
                    <a:p>
                      <a:pPr marL="0" marR="0">
                        <a:lnSpc>
                          <a:spcPct val="115000"/>
                        </a:lnSpc>
                        <a:spcBef>
                          <a:spcPts val="0"/>
                        </a:spcBef>
                        <a:spcAft>
                          <a:spcPts val="0"/>
                        </a:spcAft>
                      </a:pPr>
                      <a:r>
                        <a:rPr lang="en-US" sz="1400" dirty="0">
                          <a:effectLst/>
                          <a:latin typeface="Calibri" pitchFamily="34" charset="0"/>
                        </a:rPr>
                        <a:t>                                     State</a:t>
                      </a:r>
                      <a:endParaRPr lang="en-US" sz="18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latin typeface="Calibri" pitchFamily="34" charset="0"/>
                        </a:rPr>
                        <a:t>Fuel surcharge to not exceed</a:t>
                      </a:r>
                      <a:endParaRPr lang="en-US" sz="1800">
                        <a:effectLst/>
                        <a:latin typeface="Calibri" pitchFamily="34" charset="0"/>
                        <a:ea typeface="Calibri"/>
                        <a:cs typeface="Times New Roman"/>
                      </a:endParaRPr>
                    </a:p>
                  </a:txBody>
                  <a:tcPr marL="68580" marR="68580" marT="0" marB="0" anchor="ctr"/>
                </a:tc>
              </a:tr>
              <a:tr h="194182">
                <a:tc>
                  <a:txBody>
                    <a:bodyPr/>
                    <a:lstStyle/>
                    <a:p>
                      <a:pPr marL="0" marR="0">
                        <a:lnSpc>
                          <a:spcPct val="115000"/>
                        </a:lnSpc>
                        <a:spcBef>
                          <a:spcPts val="0"/>
                        </a:spcBef>
                        <a:spcAft>
                          <a:spcPts val="0"/>
                        </a:spcAft>
                      </a:pPr>
                      <a:r>
                        <a:rPr lang="en-US" sz="1400" b="0" dirty="0">
                          <a:effectLst/>
                          <a:latin typeface="Calibri" pitchFamily="34" charset="0"/>
                        </a:rPr>
                        <a:t>Maharashtra</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pitchFamily="34" charset="0"/>
                        </a:rPr>
                        <a:t>20% of energy charges</a:t>
                      </a:r>
                      <a:endParaRPr lang="en-US" sz="1800">
                        <a:effectLst/>
                        <a:latin typeface="Calibri" pitchFamily="34" charset="0"/>
                        <a:ea typeface="Calibri"/>
                        <a:cs typeface="Times New Roman"/>
                      </a:endParaRPr>
                    </a:p>
                  </a:txBody>
                  <a:tcPr marL="68580" marR="68580" marT="0" marB="0" anchor="ctr"/>
                </a:tc>
              </a:tr>
              <a:tr h="400483">
                <a:tc>
                  <a:txBody>
                    <a:bodyPr/>
                    <a:lstStyle/>
                    <a:p>
                      <a:pPr marL="0" marR="0">
                        <a:lnSpc>
                          <a:spcPct val="115000"/>
                        </a:lnSpc>
                        <a:spcBef>
                          <a:spcPts val="0"/>
                        </a:spcBef>
                        <a:spcAft>
                          <a:spcPts val="0"/>
                        </a:spcAft>
                      </a:pPr>
                      <a:r>
                        <a:rPr lang="en-US" sz="1400" b="0" dirty="0">
                          <a:effectLst/>
                          <a:latin typeface="Calibri" pitchFamily="34" charset="0"/>
                        </a:rPr>
                        <a:t>Gujarat, Karnataka</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latin typeface="Calibri" pitchFamily="34" charset="0"/>
                        </a:rPr>
                        <a:t>10 paise per unit. In </a:t>
                      </a:r>
                      <a:r>
                        <a:rPr lang="en-US" sz="1400" dirty="0" smtClean="0">
                          <a:effectLst/>
                          <a:latin typeface="Calibri" pitchFamily="34" charset="0"/>
                        </a:rPr>
                        <a:t>Gujarat </a:t>
                      </a:r>
                      <a:r>
                        <a:rPr lang="en-US" sz="1400" dirty="0">
                          <a:effectLst/>
                          <a:latin typeface="Calibri" pitchFamily="34" charset="0"/>
                        </a:rPr>
                        <a:t>this </a:t>
                      </a:r>
                      <a:r>
                        <a:rPr lang="en-US" sz="1400" dirty="0" smtClean="0">
                          <a:effectLst/>
                          <a:latin typeface="Calibri" pitchFamily="34" charset="0"/>
                        </a:rPr>
                        <a:t>above </a:t>
                      </a:r>
                      <a:r>
                        <a:rPr lang="en-US" sz="1400" dirty="0">
                          <a:effectLst/>
                          <a:latin typeface="Calibri" pitchFamily="34" charset="0"/>
                        </a:rPr>
                        <a:t>base fuel </a:t>
                      </a:r>
                      <a:r>
                        <a:rPr lang="en-US" sz="1400" dirty="0" smtClean="0">
                          <a:effectLst/>
                          <a:latin typeface="Calibri" pitchFamily="34" charset="0"/>
                        </a:rPr>
                        <a:t>surcharge</a:t>
                      </a:r>
                      <a:r>
                        <a:rPr lang="en-US" sz="1400" baseline="0" dirty="0" smtClean="0">
                          <a:effectLst/>
                          <a:latin typeface="Calibri" pitchFamily="34" charset="0"/>
                        </a:rPr>
                        <a:t> of</a:t>
                      </a:r>
                      <a:r>
                        <a:rPr lang="en-US" sz="1400" dirty="0" smtClean="0">
                          <a:effectLst/>
                          <a:latin typeface="Calibri" pitchFamily="34" charset="0"/>
                        </a:rPr>
                        <a:t> Rs.1.43/unit</a:t>
                      </a:r>
                      <a:endParaRPr lang="en-US" sz="1800" dirty="0">
                        <a:effectLst/>
                        <a:latin typeface="Calibri" pitchFamily="34" charset="0"/>
                        <a:ea typeface="Calibri"/>
                        <a:cs typeface="Times New Roman"/>
                      </a:endParaRPr>
                    </a:p>
                  </a:txBody>
                  <a:tcPr marL="68580" marR="68580" marT="0" marB="0" anchor="ctr"/>
                </a:tc>
              </a:tr>
              <a:tr h="194182">
                <a:tc>
                  <a:txBody>
                    <a:bodyPr/>
                    <a:lstStyle/>
                    <a:p>
                      <a:pPr marL="0" marR="0">
                        <a:lnSpc>
                          <a:spcPct val="115000"/>
                        </a:lnSpc>
                        <a:spcBef>
                          <a:spcPts val="0"/>
                        </a:spcBef>
                        <a:spcAft>
                          <a:spcPts val="0"/>
                        </a:spcAft>
                      </a:pPr>
                      <a:r>
                        <a:rPr lang="en-US" sz="1400" b="0" dirty="0" smtClean="0">
                          <a:effectLst/>
                          <a:latin typeface="Calibri" pitchFamily="34" charset="0"/>
                        </a:rPr>
                        <a:t>Haryana, Rajasthan, Himachal Pradesh</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pitchFamily="34" charset="0"/>
                        </a:rPr>
                        <a:t>10% of approved average power purchase cost</a:t>
                      </a:r>
                      <a:endParaRPr lang="en-US" sz="1800">
                        <a:effectLst/>
                        <a:latin typeface="Calibri" pitchFamily="34" charset="0"/>
                        <a:ea typeface="Calibri"/>
                        <a:cs typeface="Times New Roman"/>
                      </a:endParaRPr>
                    </a:p>
                  </a:txBody>
                  <a:tcPr marL="68580" marR="68580" marT="0" marB="0" anchor="ctr"/>
                </a:tc>
              </a:tr>
              <a:tr h="194182">
                <a:tc>
                  <a:txBody>
                    <a:bodyPr/>
                    <a:lstStyle/>
                    <a:p>
                      <a:pPr marL="0" marR="0">
                        <a:lnSpc>
                          <a:spcPct val="115000"/>
                        </a:lnSpc>
                        <a:spcBef>
                          <a:spcPts val="0"/>
                        </a:spcBef>
                        <a:spcAft>
                          <a:spcPts val="0"/>
                        </a:spcAft>
                      </a:pPr>
                      <a:r>
                        <a:rPr lang="en-US" sz="1400" b="0" dirty="0">
                          <a:effectLst/>
                          <a:latin typeface="Calibri" pitchFamily="34" charset="0"/>
                        </a:rPr>
                        <a:t>Bihar</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latin typeface="Calibri" pitchFamily="34" charset="0"/>
                        </a:rPr>
                        <a:t>10% of approved average cost of supply</a:t>
                      </a:r>
                      <a:endParaRPr lang="en-US" sz="1800" dirty="0">
                        <a:effectLst/>
                        <a:latin typeface="Calibri" pitchFamily="34" charset="0"/>
                        <a:ea typeface="Calibri"/>
                        <a:cs typeface="Times New Roman"/>
                      </a:endParaRPr>
                    </a:p>
                  </a:txBody>
                  <a:tcPr marL="68580" marR="68580" marT="0" marB="0" anchor="ctr"/>
                </a:tc>
              </a:tr>
              <a:tr h="194182">
                <a:tc>
                  <a:txBody>
                    <a:bodyPr/>
                    <a:lstStyle/>
                    <a:p>
                      <a:pPr marL="0" marR="0">
                        <a:lnSpc>
                          <a:spcPct val="115000"/>
                        </a:lnSpc>
                        <a:spcBef>
                          <a:spcPts val="0"/>
                        </a:spcBef>
                        <a:spcAft>
                          <a:spcPts val="0"/>
                        </a:spcAft>
                      </a:pPr>
                      <a:r>
                        <a:rPr lang="en-US" sz="1400" b="0" dirty="0">
                          <a:effectLst/>
                          <a:latin typeface="Calibri" pitchFamily="34" charset="0"/>
                        </a:rPr>
                        <a:t>Uttar Pradesh</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pitchFamily="34" charset="0"/>
                        </a:rPr>
                        <a:t>10% of variable component of tariff</a:t>
                      </a:r>
                      <a:endParaRPr lang="en-US" sz="1800">
                        <a:effectLst/>
                        <a:latin typeface="Calibri" pitchFamily="34" charset="0"/>
                        <a:ea typeface="Calibri"/>
                        <a:cs typeface="Times New Roman"/>
                      </a:endParaRPr>
                    </a:p>
                  </a:txBody>
                  <a:tcPr marL="68580" marR="68580" marT="0" marB="0" anchor="ctr"/>
                </a:tc>
              </a:tr>
              <a:tr h="194182">
                <a:tc>
                  <a:txBody>
                    <a:bodyPr/>
                    <a:lstStyle/>
                    <a:p>
                      <a:pPr marL="0" marR="0">
                        <a:lnSpc>
                          <a:spcPct val="115000"/>
                        </a:lnSpc>
                        <a:spcBef>
                          <a:spcPts val="0"/>
                        </a:spcBef>
                        <a:spcAft>
                          <a:spcPts val="0"/>
                        </a:spcAft>
                      </a:pPr>
                      <a:r>
                        <a:rPr lang="en-US" sz="1400" b="0" dirty="0">
                          <a:effectLst/>
                          <a:latin typeface="Calibri" pitchFamily="34" charset="0"/>
                        </a:rPr>
                        <a:t>Chhattisgarh</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latin typeface="Calibri" pitchFamily="34" charset="0"/>
                        </a:rPr>
                        <a:t>5% of total tariff for domestic consumers using </a:t>
                      </a:r>
                      <a:r>
                        <a:rPr lang="en-US" sz="1400" dirty="0" smtClean="0">
                          <a:effectLst/>
                          <a:latin typeface="Calibri" pitchFamily="34" charset="0"/>
                        </a:rPr>
                        <a:t>&lt; </a:t>
                      </a:r>
                      <a:r>
                        <a:rPr lang="en-US" sz="1400" dirty="0">
                          <a:effectLst/>
                          <a:latin typeface="Calibri" pitchFamily="34" charset="0"/>
                        </a:rPr>
                        <a:t>200 units per month. </a:t>
                      </a:r>
                      <a:endParaRPr lang="en-US" sz="1800" dirty="0">
                        <a:effectLst/>
                        <a:latin typeface="Calibri" pitchFamily="34" charset="0"/>
                        <a:ea typeface="Calibri"/>
                        <a:cs typeface="Times New Roman"/>
                      </a:endParaRPr>
                    </a:p>
                  </a:txBody>
                  <a:tcPr marL="68580" marR="68580" marT="0" marB="0" anchor="ctr"/>
                </a:tc>
              </a:tr>
              <a:tr h="194182">
                <a:tc>
                  <a:txBody>
                    <a:bodyPr/>
                    <a:lstStyle/>
                    <a:p>
                      <a:pPr marL="0" marR="0">
                        <a:lnSpc>
                          <a:spcPct val="115000"/>
                        </a:lnSpc>
                        <a:spcBef>
                          <a:spcPts val="0"/>
                        </a:spcBef>
                        <a:spcAft>
                          <a:spcPts val="0"/>
                        </a:spcAft>
                      </a:pPr>
                      <a:r>
                        <a:rPr lang="en-US" sz="1400" b="0" dirty="0">
                          <a:effectLst/>
                          <a:latin typeface="Calibri" pitchFamily="34" charset="0"/>
                        </a:rPr>
                        <a:t>Assam</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pitchFamily="34" charset="0"/>
                        </a:rPr>
                        <a:t>25% of variable power procurement cost</a:t>
                      </a:r>
                      <a:endParaRPr lang="en-US" sz="1800">
                        <a:effectLst/>
                        <a:latin typeface="Calibri" pitchFamily="34" charset="0"/>
                        <a:ea typeface="Calibri"/>
                        <a:cs typeface="Times New Roman"/>
                      </a:endParaRPr>
                    </a:p>
                  </a:txBody>
                  <a:tcPr marL="68580" marR="68580" marT="0" marB="0" anchor="ctr"/>
                </a:tc>
              </a:tr>
              <a:tr h="400483">
                <a:tc>
                  <a:txBody>
                    <a:bodyPr/>
                    <a:lstStyle/>
                    <a:p>
                      <a:pPr marL="0" marR="0">
                        <a:lnSpc>
                          <a:spcPct val="115000"/>
                        </a:lnSpc>
                        <a:spcBef>
                          <a:spcPts val="0"/>
                        </a:spcBef>
                        <a:spcAft>
                          <a:spcPts val="0"/>
                        </a:spcAft>
                      </a:pPr>
                      <a:r>
                        <a:rPr lang="en-US" sz="1400" b="0" dirty="0">
                          <a:effectLst/>
                          <a:latin typeface="Calibri" pitchFamily="34" charset="0"/>
                        </a:rPr>
                        <a:t>Madhya Pradesh, Punjab, West Bengal, erstwhile Andhra Pradesh and Kerala</a:t>
                      </a:r>
                      <a:endParaRPr lang="en-US" sz="18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latin typeface="Calibri" pitchFamily="34" charset="0"/>
                        </a:rPr>
                        <a:t>No limit specified</a:t>
                      </a:r>
                      <a:endParaRPr lang="en-US" sz="1800" dirty="0">
                        <a:effectLst/>
                        <a:latin typeface="Calibri" pitchFamily="34" charset="0"/>
                        <a:ea typeface="Calibri"/>
                        <a:cs typeface="Times New Roman"/>
                      </a:endParaRP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13</a:t>
            </a:fld>
            <a:endParaRPr lang="en-GB" dirty="0">
              <a:solidFill>
                <a:prstClr val="white"/>
              </a:solidFill>
            </a:endParaRPr>
          </a:p>
        </p:txBody>
      </p:sp>
      <p:sp>
        <p:nvSpPr>
          <p:cNvPr id="6" name="TextBox 5"/>
          <p:cNvSpPr txBox="1"/>
          <p:nvPr/>
        </p:nvSpPr>
        <p:spPr>
          <a:xfrm>
            <a:off x="113398" y="3501008"/>
            <a:ext cx="8964488" cy="3046988"/>
          </a:xfrm>
          <a:prstGeom prst="rect">
            <a:avLst/>
          </a:prstGeom>
          <a:noFill/>
        </p:spPr>
        <p:txBody>
          <a:bodyPr wrap="square" rtlCol="0">
            <a:spAutoFit/>
          </a:bodyPr>
          <a:lstStyle/>
          <a:p>
            <a:pPr marL="285750" indent="-285750">
              <a:buFont typeface="Arial" pitchFamily="34" charset="0"/>
              <a:buChar char="•"/>
            </a:pPr>
            <a:r>
              <a:rPr lang="en-US" sz="1600" b="1" dirty="0">
                <a:latin typeface="Calibri" pitchFamily="34" charset="0"/>
              </a:rPr>
              <a:t>P</a:t>
            </a:r>
            <a:r>
              <a:rPr lang="en-US" sz="1600" b="1" dirty="0" smtClean="0">
                <a:latin typeface="Calibri" pitchFamily="34" charset="0"/>
              </a:rPr>
              <a:t>ower purchase as the basis for the per unit ceiling can result in undue tariff impact</a:t>
            </a:r>
          </a:p>
          <a:p>
            <a:pPr marL="742950" lvl="1" indent="-285750">
              <a:buFont typeface="Arial" pitchFamily="34" charset="0"/>
              <a:buChar char="•"/>
            </a:pPr>
            <a:r>
              <a:rPr lang="en-US" sz="1600" dirty="0">
                <a:latin typeface="Calibri" pitchFamily="34" charset="0"/>
              </a:rPr>
              <a:t>High ceiling </a:t>
            </a:r>
            <a:r>
              <a:rPr lang="en-US" sz="1600" dirty="0" smtClean="0">
                <a:latin typeface="Calibri" pitchFamily="34" charset="0"/>
              </a:rPr>
              <a:t>not desirable </a:t>
            </a:r>
            <a:r>
              <a:rPr lang="en-US" sz="1600" dirty="0">
                <a:latin typeface="Calibri" pitchFamily="34" charset="0"/>
              </a:rPr>
              <a:t>without regulatory approval, public attention .</a:t>
            </a:r>
          </a:p>
          <a:p>
            <a:pPr marL="742950" lvl="1" indent="-285750">
              <a:buFont typeface="Arial" pitchFamily="34" charset="0"/>
              <a:buChar char="•"/>
            </a:pPr>
            <a:r>
              <a:rPr lang="en-US" sz="1600" dirty="0" smtClean="0">
                <a:latin typeface="Calibri" pitchFamily="34" charset="0"/>
              </a:rPr>
              <a:t>Power </a:t>
            </a:r>
            <a:r>
              <a:rPr lang="en-US" sz="1600" dirty="0">
                <a:latin typeface="Calibri" pitchFamily="34" charset="0"/>
              </a:rPr>
              <a:t>procurement accounts for more than 75% of the costs </a:t>
            </a:r>
            <a:r>
              <a:rPr lang="en-US" sz="1600" dirty="0" smtClean="0">
                <a:latin typeface="Calibri" pitchFamily="34" charset="0"/>
              </a:rPr>
              <a:t>incurred</a:t>
            </a:r>
          </a:p>
          <a:p>
            <a:pPr marL="742950" lvl="1" indent="-285750">
              <a:buFont typeface="Arial" pitchFamily="34" charset="0"/>
              <a:buChar char="•"/>
            </a:pPr>
            <a:r>
              <a:rPr lang="en-US" sz="1600" dirty="0" smtClean="0">
                <a:latin typeface="Calibri" pitchFamily="34" charset="0"/>
              </a:rPr>
              <a:t>Any </a:t>
            </a:r>
            <a:r>
              <a:rPr lang="en-US" sz="1600" dirty="0">
                <a:latin typeface="Calibri" pitchFamily="34" charset="0"/>
              </a:rPr>
              <a:t>cap based on power procurement will be significantly high. </a:t>
            </a:r>
            <a:endParaRPr lang="en-US" sz="1600" dirty="0" smtClean="0">
              <a:latin typeface="Calibri" pitchFamily="34" charset="0"/>
            </a:endParaRPr>
          </a:p>
          <a:p>
            <a:pPr marL="742950" lvl="1" indent="-285750">
              <a:buFont typeface="Arial" pitchFamily="34" charset="0"/>
              <a:buChar char="•"/>
            </a:pPr>
            <a:endParaRPr lang="en-US" sz="1600" dirty="0" smtClean="0">
              <a:latin typeface="Calibri" pitchFamily="34" charset="0"/>
            </a:endParaRPr>
          </a:p>
          <a:p>
            <a:pPr marL="285750" indent="-285750">
              <a:buFont typeface="Arial" pitchFamily="34" charset="0"/>
              <a:buChar char="•"/>
            </a:pPr>
            <a:r>
              <a:rPr lang="en-US" sz="1600" b="1" dirty="0" smtClean="0">
                <a:latin typeface="Calibri" pitchFamily="34" charset="0"/>
              </a:rPr>
              <a:t>Energy charges is preferable as a base for ceiling</a:t>
            </a:r>
          </a:p>
          <a:p>
            <a:pPr marL="742950" lvl="1" indent="-285750">
              <a:buFont typeface="Arial" pitchFamily="34" charset="0"/>
              <a:buChar char="•"/>
            </a:pPr>
            <a:r>
              <a:rPr lang="en-US" sz="1600" dirty="0" smtClean="0">
                <a:latin typeface="Calibri" pitchFamily="34" charset="0"/>
              </a:rPr>
              <a:t>Reflects cross subsidy design and prevents undue tariff impact</a:t>
            </a:r>
          </a:p>
          <a:p>
            <a:pPr lvl="1"/>
            <a:endParaRPr lang="en-US" sz="1600" dirty="0">
              <a:latin typeface="Calibri" pitchFamily="34" charset="0"/>
            </a:endParaRPr>
          </a:p>
          <a:p>
            <a:pPr marL="285750" indent="-285750">
              <a:buFont typeface="Arial" pitchFamily="34" charset="0"/>
              <a:buChar char="•"/>
            </a:pPr>
            <a:r>
              <a:rPr lang="en-US" sz="1600" b="1" dirty="0" smtClean="0">
                <a:latin typeface="Calibri" pitchFamily="34" charset="0"/>
              </a:rPr>
              <a:t>Treatment of costs if it exceeds ceiling</a:t>
            </a:r>
          </a:p>
          <a:p>
            <a:pPr marL="742950" lvl="1" indent="-285750">
              <a:buFont typeface="Arial" pitchFamily="34" charset="0"/>
              <a:buChar char="•"/>
            </a:pPr>
            <a:r>
              <a:rPr lang="en-US" sz="1600" dirty="0" smtClean="0">
                <a:latin typeface="Calibri" pitchFamily="34" charset="0"/>
              </a:rPr>
              <a:t>Recovered in same quarter post regulatory approval in Gujarat, Assam, Karnataka, Maharashtra</a:t>
            </a:r>
          </a:p>
          <a:p>
            <a:pPr marL="742950" lvl="1" indent="-285750">
              <a:buFont typeface="Arial" pitchFamily="34" charset="0"/>
              <a:buChar char="•"/>
            </a:pPr>
            <a:r>
              <a:rPr lang="en-US" sz="1600" dirty="0" smtClean="0">
                <a:latin typeface="Calibri" pitchFamily="34" charset="0"/>
              </a:rPr>
              <a:t>Recovered with applicable carrying costs in subsequent periods in other states.</a:t>
            </a:r>
          </a:p>
          <a:p>
            <a:pPr marL="742950" lvl="1" indent="-285750">
              <a:buFont typeface="Arial" pitchFamily="34" charset="0"/>
              <a:buChar char="•"/>
            </a:pPr>
            <a:endParaRPr lang="en-US" sz="1600" dirty="0">
              <a:latin typeface="Calibri" pitchFamily="34" charset="0"/>
            </a:endParaRPr>
          </a:p>
        </p:txBody>
      </p:sp>
    </p:spTree>
    <p:extLst>
      <p:ext uri="{BB962C8B-B14F-4D97-AF65-F5344CB8AC3E}">
        <p14:creationId xmlns:p14="http://schemas.microsoft.com/office/powerpoint/2010/main" val="5712812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Processes for determination and levy of fuel surcharge</a:t>
            </a:r>
            <a:endParaRPr lang="en-US" sz="30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14</a:t>
            </a:fld>
            <a:endParaRPr lang="en-GB" dirty="0">
              <a:solidFill>
                <a:prstClr val="white"/>
              </a:solidFill>
            </a:endParaRPr>
          </a:p>
        </p:txBody>
      </p:sp>
      <p:graphicFrame>
        <p:nvGraphicFramePr>
          <p:cNvPr id="5" name="Diagram 4"/>
          <p:cNvGraphicFramePr/>
          <p:nvPr>
            <p:extLst>
              <p:ext uri="{D42A27DB-BD31-4B8C-83A1-F6EECF244321}">
                <p14:modId xmlns:p14="http://schemas.microsoft.com/office/powerpoint/2010/main" val="3302296089"/>
              </p:ext>
            </p:extLst>
          </p:nvPr>
        </p:nvGraphicFramePr>
        <p:xfrm>
          <a:off x="323528" y="1222374"/>
          <a:ext cx="8064895" cy="4870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54843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8255836"/>
              </p:ext>
            </p:extLst>
          </p:nvPr>
        </p:nvGraphicFramePr>
        <p:xfrm>
          <a:off x="539552" y="836712"/>
          <a:ext cx="8229600" cy="3168352"/>
        </p:xfrm>
        <a:graphic>
          <a:graphicData uri="http://schemas.openxmlformats.org/drawingml/2006/table">
            <a:tbl>
              <a:tblPr firstRow="1" firstCol="1" bandRow="1">
                <a:tableStyleId>{F2DE63D5-997A-4646-A377-4702673A728D}</a:tableStyleId>
              </a:tblPr>
              <a:tblGrid>
                <a:gridCol w="4843943"/>
                <a:gridCol w="3385657"/>
              </a:tblGrid>
              <a:tr h="539933">
                <a:tc>
                  <a:txBody>
                    <a:bodyPr/>
                    <a:lstStyle/>
                    <a:p>
                      <a:pPr marL="0" marR="0" algn="ctr">
                        <a:lnSpc>
                          <a:spcPct val="115000"/>
                        </a:lnSpc>
                        <a:spcBef>
                          <a:spcPts val="0"/>
                        </a:spcBef>
                        <a:spcAft>
                          <a:spcPts val="0"/>
                        </a:spcAft>
                      </a:pPr>
                      <a:r>
                        <a:rPr lang="en-US" sz="1500" dirty="0">
                          <a:effectLst/>
                        </a:rPr>
                        <a:t>Provisions</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a:effectLst/>
                        </a:rPr>
                        <a:t>States</a:t>
                      </a:r>
                      <a:endParaRPr lang="en-US" sz="1500" b="0">
                        <a:effectLst/>
                        <a:latin typeface="Calibri" pitchFamily="34" charset="0"/>
                        <a:ea typeface="Calibri"/>
                        <a:cs typeface="Times New Roman"/>
                      </a:endParaRPr>
                    </a:p>
                  </a:txBody>
                  <a:tcPr marL="68580" marR="68580" marT="0" marB="0" anchor="ctr"/>
                </a:tc>
              </a:tr>
              <a:tr h="660841">
                <a:tc>
                  <a:txBody>
                    <a:bodyPr/>
                    <a:lstStyle/>
                    <a:p>
                      <a:pPr marL="0" marR="0">
                        <a:lnSpc>
                          <a:spcPct val="115000"/>
                        </a:lnSpc>
                        <a:spcBef>
                          <a:spcPts val="0"/>
                        </a:spcBef>
                        <a:spcAft>
                          <a:spcPts val="0"/>
                        </a:spcAft>
                      </a:pPr>
                      <a:r>
                        <a:rPr lang="en-US" sz="1500" b="0" dirty="0">
                          <a:effectLst/>
                          <a:latin typeface="Calibri" pitchFamily="34" charset="0"/>
                        </a:rPr>
                        <a:t>DISCOMs </a:t>
                      </a:r>
                      <a:r>
                        <a:rPr lang="en-US" sz="1500" b="0" dirty="0" smtClean="0">
                          <a:effectLst/>
                          <a:latin typeface="Calibri" pitchFamily="34" charset="0"/>
                        </a:rPr>
                        <a:t> only</a:t>
                      </a:r>
                      <a:r>
                        <a:rPr lang="en-US" sz="1500" b="0" baseline="0" dirty="0" smtClean="0">
                          <a:effectLst/>
                          <a:latin typeface="Calibri" pitchFamily="34" charset="0"/>
                        </a:rPr>
                        <a:t> </a:t>
                      </a:r>
                      <a:r>
                        <a:rPr lang="en-US" sz="1500" b="0" dirty="0" smtClean="0">
                          <a:effectLst/>
                          <a:latin typeface="Calibri" pitchFamily="34" charset="0"/>
                        </a:rPr>
                        <a:t>announce </a:t>
                      </a:r>
                      <a:r>
                        <a:rPr lang="en-US" sz="1500" b="0" dirty="0">
                          <a:effectLst/>
                          <a:latin typeface="Calibri" pitchFamily="34" charset="0"/>
                        </a:rPr>
                        <a:t>the applicable per unit fuel surcharge </a:t>
                      </a:r>
                      <a:r>
                        <a:rPr lang="en-US" sz="1500" b="0" dirty="0" smtClean="0">
                          <a:effectLst/>
                          <a:latin typeface="Calibri" pitchFamily="34" charset="0"/>
                        </a:rPr>
                        <a:t>rate</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b="0" dirty="0">
                          <a:effectLst/>
                          <a:latin typeface="Calibri" pitchFamily="34" charset="0"/>
                        </a:rPr>
                        <a:t>Madhya Pradesh, Rajasthan, Haryana and Himachal Pradesh</a:t>
                      </a:r>
                      <a:endParaRPr lang="en-US" sz="1500" b="0" dirty="0">
                        <a:effectLst/>
                        <a:latin typeface="Calibri" pitchFamily="34" charset="0"/>
                        <a:ea typeface="Calibri"/>
                        <a:cs typeface="Times New Roman"/>
                      </a:endParaRPr>
                    </a:p>
                  </a:txBody>
                  <a:tcPr marL="68580" marR="68580" marT="0" marB="0" anchor="ctr"/>
                </a:tc>
              </a:tr>
              <a:tr h="1293141">
                <a:tc>
                  <a:txBody>
                    <a:bodyPr/>
                    <a:lstStyle/>
                    <a:p>
                      <a:pPr marL="0" marR="0">
                        <a:lnSpc>
                          <a:spcPct val="115000"/>
                        </a:lnSpc>
                        <a:spcBef>
                          <a:spcPts val="0"/>
                        </a:spcBef>
                        <a:spcAft>
                          <a:spcPts val="0"/>
                        </a:spcAft>
                      </a:pPr>
                      <a:r>
                        <a:rPr lang="en-US" sz="1500" b="0" dirty="0" smtClean="0">
                          <a:effectLst/>
                          <a:latin typeface="Calibri" pitchFamily="34" charset="0"/>
                        </a:rPr>
                        <a:t>Month-wise </a:t>
                      </a:r>
                      <a:r>
                        <a:rPr lang="en-US" sz="1500" b="0" dirty="0">
                          <a:effectLst/>
                          <a:latin typeface="Calibri" pitchFamily="34" charset="0"/>
                        </a:rPr>
                        <a:t>approved and actual costs for each power station, </a:t>
                      </a:r>
                      <a:r>
                        <a:rPr lang="en-US" sz="1500" b="0" dirty="0" smtClean="0">
                          <a:effectLst/>
                          <a:latin typeface="Calibri" pitchFamily="34" charset="0"/>
                        </a:rPr>
                        <a:t>applicable </a:t>
                      </a:r>
                      <a:r>
                        <a:rPr lang="en-US" sz="1500" b="0" dirty="0">
                          <a:effectLst/>
                          <a:latin typeface="Calibri" pitchFamily="34" charset="0"/>
                        </a:rPr>
                        <a:t>T&amp;D losses </a:t>
                      </a:r>
                      <a:r>
                        <a:rPr lang="en-US" sz="1500" b="0" dirty="0" smtClean="0">
                          <a:effectLst/>
                          <a:latin typeface="Calibri" pitchFamily="34" charset="0"/>
                        </a:rPr>
                        <a:t>,</a:t>
                      </a:r>
                      <a:r>
                        <a:rPr lang="en-US" sz="1500" b="0" baseline="0" dirty="0" smtClean="0">
                          <a:effectLst/>
                          <a:latin typeface="Calibri" pitchFamily="34" charset="0"/>
                        </a:rPr>
                        <a:t> </a:t>
                      </a:r>
                      <a:r>
                        <a:rPr lang="en-US" sz="1500" b="0" dirty="0" smtClean="0">
                          <a:effectLst/>
                          <a:latin typeface="Calibri" pitchFamily="34" charset="0"/>
                        </a:rPr>
                        <a:t>metered </a:t>
                      </a:r>
                      <a:r>
                        <a:rPr lang="en-US" sz="1500" b="0" dirty="0">
                          <a:effectLst/>
                          <a:latin typeface="Calibri" pitchFamily="34" charset="0"/>
                        </a:rPr>
                        <a:t>and unmetered sales </a:t>
                      </a:r>
                      <a:endParaRPr lang="en-US" sz="1500" b="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b="0">
                          <a:effectLst/>
                          <a:latin typeface="Calibri" pitchFamily="34" charset="0"/>
                        </a:rPr>
                        <a:t>Punjab, Bihar, Assam, Maharashtra, erstwhile Andhra Pradesh, West Bengal, Chhattisgarh, Kerala, Gujarat and Haryana</a:t>
                      </a:r>
                      <a:endParaRPr lang="en-US" sz="1500" b="0">
                        <a:effectLst/>
                        <a:latin typeface="Calibri" pitchFamily="34" charset="0"/>
                        <a:ea typeface="Calibri"/>
                        <a:cs typeface="Times New Roman"/>
                      </a:endParaRPr>
                    </a:p>
                  </a:txBody>
                  <a:tcPr marL="68580" marR="68580" marT="0" marB="0" anchor="ctr"/>
                </a:tc>
              </a:tr>
              <a:tr h="674437">
                <a:tc>
                  <a:txBody>
                    <a:bodyPr/>
                    <a:lstStyle/>
                    <a:p>
                      <a:pPr marL="0" marR="0">
                        <a:lnSpc>
                          <a:spcPct val="115000"/>
                        </a:lnSpc>
                        <a:spcBef>
                          <a:spcPts val="0"/>
                        </a:spcBef>
                        <a:spcAft>
                          <a:spcPts val="0"/>
                        </a:spcAft>
                      </a:pPr>
                      <a:r>
                        <a:rPr lang="en-US" sz="1500" b="0">
                          <a:effectLst/>
                          <a:latin typeface="Calibri" pitchFamily="34" charset="0"/>
                        </a:rPr>
                        <a:t>Reports all information as states listed above except station-wise costs</a:t>
                      </a:r>
                      <a:endParaRPr lang="en-US" sz="1500" b="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b="0" dirty="0">
                          <a:effectLst/>
                          <a:latin typeface="Calibri" pitchFamily="34" charset="0"/>
                        </a:rPr>
                        <a:t>Karnataka</a:t>
                      </a:r>
                      <a:endParaRPr lang="en-US" sz="1500" b="0" dirty="0">
                        <a:effectLst/>
                        <a:latin typeface="Calibri" pitchFamily="34" charset="0"/>
                        <a:ea typeface="Calibri"/>
                        <a:cs typeface="Times New Roman"/>
                      </a:endParaRP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15</a:t>
            </a:fld>
            <a:endParaRPr lang="en-GB" dirty="0">
              <a:solidFill>
                <a:prstClr val="white"/>
              </a:solidFill>
            </a:endParaRPr>
          </a:p>
        </p:txBody>
      </p:sp>
      <p:sp>
        <p:nvSpPr>
          <p:cNvPr id="6" name="TextBox 5"/>
          <p:cNvSpPr txBox="1"/>
          <p:nvPr/>
        </p:nvSpPr>
        <p:spPr>
          <a:xfrm>
            <a:off x="395536" y="4149080"/>
            <a:ext cx="8208912" cy="2339102"/>
          </a:xfrm>
          <a:prstGeom prst="rect">
            <a:avLst/>
          </a:prstGeom>
          <a:noFill/>
        </p:spPr>
        <p:txBody>
          <a:bodyPr wrap="square" rtlCol="0">
            <a:spAutoFit/>
          </a:bodyPr>
          <a:lstStyle/>
          <a:p>
            <a:pPr marL="285750" indent="-285750">
              <a:buFont typeface="Arial" pitchFamily="34" charset="0"/>
              <a:buChar char="•"/>
            </a:pPr>
            <a:r>
              <a:rPr lang="en-US" dirty="0" smtClean="0">
                <a:latin typeface="Calibri" pitchFamily="34" charset="0"/>
              </a:rPr>
              <a:t>All states announce applicable fuel surcharges, report it in consumer bills</a:t>
            </a:r>
          </a:p>
          <a:p>
            <a:pPr marL="285750" indent="-285750">
              <a:buFont typeface="Arial" pitchFamily="34" charset="0"/>
              <a:buChar char="•"/>
            </a:pPr>
            <a:endParaRPr lang="en-US" dirty="0" smtClean="0">
              <a:latin typeface="Calibri" pitchFamily="34" charset="0"/>
            </a:endParaRPr>
          </a:p>
          <a:p>
            <a:pPr marL="285750" indent="-285750">
              <a:buFont typeface="Arial" pitchFamily="34" charset="0"/>
              <a:buChar char="•"/>
            </a:pPr>
            <a:r>
              <a:rPr lang="en-US" dirty="0" smtClean="0">
                <a:latin typeface="Calibri" pitchFamily="34" charset="0"/>
              </a:rPr>
              <a:t>Some states also report disaggregated cost information, applicable sales and information of T&amp;D losses</a:t>
            </a:r>
          </a:p>
          <a:p>
            <a:pPr marL="285750" indent="-285750">
              <a:buFont typeface="Arial" pitchFamily="34" charset="0"/>
              <a:buChar char="•"/>
            </a:pPr>
            <a:endParaRPr lang="en-US" dirty="0" smtClean="0">
              <a:latin typeface="Calibri" pitchFamily="34" charset="0"/>
            </a:endParaRPr>
          </a:p>
          <a:p>
            <a:pPr marL="285750" indent="-285750">
              <a:buFont typeface="Arial" pitchFamily="34" charset="0"/>
              <a:buChar char="•"/>
            </a:pPr>
            <a:r>
              <a:rPr lang="en-US" dirty="0" smtClean="0">
                <a:latin typeface="Calibri" pitchFamily="34" charset="0"/>
              </a:rPr>
              <a:t>No </a:t>
            </a:r>
            <a:r>
              <a:rPr lang="en-US" dirty="0">
                <a:latin typeface="Calibri" pitchFamily="34" charset="0"/>
              </a:rPr>
              <a:t>state studied reports category-wise under-recovery or over-recovery.</a:t>
            </a:r>
          </a:p>
          <a:p>
            <a:pPr marL="285750" indent="-285750">
              <a:buFont typeface="Arial" pitchFamily="34" charset="0"/>
              <a:buChar char="•"/>
            </a:pPr>
            <a:endParaRPr lang="en-US" dirty="0">
              <a:latin typeface="Calibri" pitchFamily="34" charset="0"/>
            </a:endParaRPr>
          </a:p>
          <a:p>
            <a:pPr marL="742950" lvl="1" indent="-285750">
              <a:buFont typeface="Arial" pitchFamily="34" charset="0"/>
              <a:buChar char="•"/>
            </a:pPr>
            <a:endParaRPr lang="en-US" sz="2000" dirty="0">
              <a:latin typeface="Calibri" pitchFamily="34" charset="0"/>
            </a:endParaRPr>
          </a:p>
        </p:txBody>
      </p:sp>
    </p:spTree>
    <p:extLst>
      <p:ext uri="{BB962C8B-B14F-4D97-AF65-F5344CB8AC3E}">
        <p14:creationId xmlns:p14="http://schemas.microsoft.com/office/powerpoint/2010/main" val="90354285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Regulatory Approval and Scrutiny</a:t>
            </a:r>
            <a:endParaRPr lang="en-US" sz="3000" dirty="0"/>
          </a:p>
        </p:txBody>
      </p:sp>
      <p:sp>
        <p:nvSpPr>
          <p:cNvPr id="3" name="Content Placeholder 2"/>
          <p:cNvSpPr>
            <a:spLocks noGrp="1"/>
          </p:cNvSpPr>
          <p:nvPr>
            <p:ph idx="1"/>
          </p:nvPr>
        </p:nvSpPr>
        <p:spPr>
          <a:xfrm>
            <a:off x="107504" y="908720"/>
            <a:ext cx="8651304" cy="5337230"/>
          </a:xfrm>
        </p:spPr>
        <p:txBody>
          <a:bodyPr>
            <a:noAutofit/>
          </a:bodyPr>
          <a:lstStyle/>
          <a:p>
            <a:r>
              <a:rPr lang="en-US" sz="1800" dirty="0" smtClean="0"/>
              <a:t>Regulatory approval of fuel surcharges</a:t>
            </a:r>
          </a:p>
          <a:p>
            <a:pPr lvl="1"/>
            <a:r>
              <a:rPr lang="en-US" sz="1800" dirty="0"/>
              <a:t> </a:t>
            </a:r>
            <a:r>
              <a:rPr lang="en-US" sz="1800" dirty="0" smtClean="0"/>
              <a:t>Practice in  </a:t>
            </a:r>
            <a:r>
              <a:rPr lang="en-US" sz="1800" dirty="0"/>
              <a:t>Assam, Haryana, Punjab, Karnataka and erstwhile Andhra </a:t>
            </a:r>
            <a:r>
              <a:rPr lang="en-US" sz="1800" dirty="0" smtClean="0"/>
              <a:t>Pradesh</a:t>
            </a:r>
          </a:p>
          <a:p>
            <a:pPr lvl="1"/>
            <a:r>
              <a:rPr lang="en-US" sz="1800" dirty="0" smtClean="0"/>
              <a:t>Approval needed in special </a:t>
            </a:r>
            <a:r>
              <a:rPr lang="en-US" sz="1800" dirty="0" smtClean="0"/>
              <a:t>cases (Maharashtra, Gujarat, Bihar, Punjab)</a:t>
            </a:r>
            <a:endParaRPr lang="en-US" sz="1800" dirty="0" smtClean="0"/>
          </a:p>
          <a:p>
            <a:pPr marL="457200" lvl="1" indent="0">
              <a:buNone/>
            </a:pPr>
            <a:endParaRPr lang="en-US" sz="1800" dirty="0" smtClean="0"/>
          </a:p>
          <a:p>
            <a:r>
              <a:rPr lang="en-US" sz="1800" dirty="0"/>
              <a:t>Provisions to </a:t>
            </a:r>
            <a:r>
              <a:rPr lang="en-US" sz="1800" dirty="0" smtClean="0"/>
              <a:t>ensure timely and correct </a:t>
            </a:r>
            <a:r>
              <a:rPr lang="en-US" sz="1800" dirty="0"/>
              <a:t>submission of claims </a:t>
            </a:r>
            <a:endParaRPr lang="en-US" sz="1800" dirty="0" smtClean="0"/>
          </a:p>
          <a:p>
            <a:pPr lvl="1"/>
            <a:r>
              <a:rPr lang="en-US" sz="1800" dirty="0" smtClean="0"/>
              <a:t>Penalties for furnishing wrong data in erstwhile Andhra Pradesh</a:t>
            </a:r>
          </a:p>
          <a:p>
            <a:pPr lvl="1"/>
            <a:r>
              <a:rPr lang="en-US" sz="1800" dirty="0" smtClean="0"/>
              <a:t>Forfeiting claims in case of delay in submission in Assam and erstwhile Andhra Pradesh</a:t>
            </a:r>
          </a:p>
          <a:p>
            <a:pPr lvl="2">
              <a:buFont typeface="Wingdings" pitchFamily="2" charset="2"/>
              <a:buChar char="§"/>
            </a:pPr>
            <a:r>
              <a:rPr lang="en-US" sz="1800" dirty="0" smtClean="0"/>
              <a:t>Effective if forfeited claims is not recovered in annual process with carrying cost.</a:t>
            </a:r>
          </a:p>
          <a:p>
            <a:pPr lvl="1">
              <a:buFont typeface="Wingdings" pitchFamily="2" charset="2"/>
              <a:buChar char="§"/>
            </a:pPr>
            <a:endParaRPr lang="en-US" sz="1800" dirty="0" smtClean="0"/>
          </a:p>
          <a:p>
            <a:r>
              <a:rPr lang="en-US" sz="1800" dirty="0" smtClean="0"/>
              <a:t>SERC directives</a:t>
            </a:r>
          </a:p>
          <a:p>
            <a:pPr lvl="1"/>
            <a:r>
              <a:rPr lang="en-US" sz="1800" dirty="0" smtClean="0"/>
              <a:t>Due to under-recovery, West Bengal ERC directed DISCOM to recover all eligible costs through fuel surcharges, else costs will be disallowed during true-ups</a:t>
            </a:r>
          </a:p>
          <a:p>
            <a:pPr lvl="1"/>
            <a:r>
              <a:rPr lang="en-US" sz="1800" dirty="0" smtClean="0"/>
              <a:t>Due to non-implementation of fuel surcharges UPERC directives specified disallowance of eligible costs during  true-up process.</a:t>
            </a:r>
          </a:p>
          <a:p>
            <a:pPr lvl="1"/>
            <a:endParaRPr lang="en-US" sz="1600" dirty="0" smtClean="0"/>
          </a:p>
          <a:p>
            <a:pPr lvl="1"/>
            <a:endParaRPr lang="en-US" sz="12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16</a:t>
            </a:fld>
            <a:endParaRPr lang="en-GB" dirty="0">
              <a:solidFill>
                <a:prstClr val="white"/>
              </a:solidFill>
            </a:endParaRPr>
          </a:p>
        </p:txBody>
      </p:sp>
    </p:spTree>
    <p:extLst>
      <p:ext uri="{BB962C8B-B14F-4D97-AF65-F5344CB8AC3E}">
        <p14:creationId xmlns:p14="http://schemas.microsoft.com/office/powerpoint/2010/main" val="154175131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686700" cy="511156"/>
          </a:xfrm>
        </p:spPr>
        <p:txBody>
          <a:bodyPr/>
          <a:lstStyle/>
          <a:p>
            <a:r>
              <a:rPr lang="en-US" sz="3000" dirty="0" smtClean="0"/>
              <a:t>Vetting of costs, revenue recovered</a:t>
            </a:r>
            <a:endParaRPr lang="en-US" sz="3000" dirty="0"/>
          </a:p>
        </p:txBody>
      </p:sp>
      <p:sp>
        <p:nvSpPr>
          <p:cNvPr id="3" name="Content Placeholder 2"/>
          <p:cNvSpPr>
            <a:spLocks noGrp="1"/>
          </p:cNvSpPr>
          <p:nvPr>
            <p:ph idx="1"/>
          </p:nvPr>
        </p:nvSpPr>
        <p:spPr>
          <a:xfrm>
            <a:off x="457200" y="980728"/>
            <a:ext cx="8229600" cy="5145435"/>
          </a:xfrm>
        </p:spPr>
        <p:txBody>
          <a:bodyPr>
            <a:noAutofit/>
          </a:bodyPr>
          <a:lstStyle/>
          <a:p>
            <a:r>
              <a:rPr lang="en-US" sz="1800" dirty="0" smtClean="0"/>
              <a:t>Quarterly vetting only in Maharashtra</a:t>
            </a:r>
          </a:p>
          <a:p>
            <a:pPr lvl="1"/>
            <a:r>
              <a:rPr lang="en-US" sz="1800" dirty="0" smtClean="0"/>
              <a:t>Vetting has faced significant delays in the past</a:t>
            </a:r>
          </a:p>
          <a:p>
            <a:pPr lvl="2">
              <a:buFont typeface="Wingdings" pitchFamily="2" charset="2"/>
              <a:buChar char="§"/>
            </a:pPr>
            <a:r>
              <a:rPr lang="en-US" sz="1800" dirty="0" smtClean="0"/>
              <a:t>20 month delay in 2013, 21 month delay in 2014, 12 month delay in 2015 and 5.2 month delay in 2016.</a:t>
            </a:r>
          </a:p>
          <a:p>
            <a:pPr lvl="2">
              <a:buFont typeface="Wingdings" pitchFamily="2" charset="2"/>
              <a:buChar char="§"/>
            </a:pPr>
            <a:r>
              <a:rPr lang="en-US" sz="1800" dirty="0" smtClean="0"/>
              <a:t>Delays have implications on carrying costs.</a:t>
            </a:r>
          </a:p>
          <a:p>
            <a:pPr marL="914400" lvl="2" indent="0">
              <a:buNone/>
            </a:pPr>
            <a:endParaRPr lang="en-US" sz="1800" dirty="0"/>
          </a:p>
          <a:p>
            <a:r>
              <a:rPr lang="en-US" sz="1800" dirty="0"/>
              <a:t>Vetting in approval </a:t>
            </a:r>
            <a:r>
              <a:rPr lang="en-US" sz="1800" dirty="0" smtClean="0"/>
              <a:t>orders</a:t>
            </a:r>
          </a:p>
          <a:p>
            <a:pPr lvl="1"/>
            <a:r>
              <a:rPr lang="en-US" sz="1800" dirty="0"/>
              <a:t>Karnataka, Bihar, Assam, Kerala, Punjab, and erstwhile Andhra Pradesh </a:t>
            </a:r>
            <a:r>
              <a:rPr lang="en-US" sz="1800" dirty="0" smtClean="0"/>
              <a:t>have approval orders but without vetting.</a:t>
            </a:r>
          </a:p>
          <a:p>
            <a:pPr lvl="1"/>
            <a:r>
              <a:rPr lang="en-US" sz="1800" dirty="0" smtClean="0"/>
              <a:t>Haryana approval orders have vetting as well but the orders are issues once in 2 to 3 years.</a:t>
            </a:r>
          </a:p>
          <a:p>
            <a:pPr lvl="1"/>
            <a:endParaRPr lang="en-US" sz="1800" dirty="0"/>
          </a:p>
          <a:p>
            <a:r>
              <a:rPr lang="en-US" sz="1800" dirty="0" smtClean="0"/>
              <a:t>Treatment of fuel </a:t>
            </a:r>
            <a:r>
              <a:rPr lang="en-US" sz="1800" dirty="0"/>
              <a:t>adjustment </a:t>
            </a:r>
            <a:r>
              <a:rPr lang="en-US" sz="1800" dirty="0" smtClean="0"/>
              <a:t>charges, revenues </a:t>
            </a:r>
            <a:r>
              <a:rPr lang="en-US" sz="1800" dirty="0"/>
              <a:t>in tariff orders</a:t>
            </a:r>
          </a:p>
          <a:p>
            <a:pPr lvl="1"/>
            <a:r>
              <a:rPr lang="en-US" sz="1800" dirty="0" smtClean="0"/>
              <a:t>No detailed vetting in tariff orders</a:t>
            </a:r>
          </a:p>
          <a:p>
            <a:pPr lvl="1"/>
            <a:r>
              <a:rPr lang="en-US" sz="1800" dirty="0" smtClean="0"/>
              <a:t>Maharashtra</a:t>
            </a:r>
            <a:r>
              <a:rPr lang="en-US" sz="1800" dirty="0"/>
              <a:t>, Punjab, </a:t>
            </a:r>
            <a:r>
              <a:rPr lang="en-US" sz="1800" dirty="0" smtClean="0"/>
              <a:t>Bihar, </a:t>
            </a:r>
            <a:r>
              <a:rPr lang="en-US" sz="1800" dirty="0"/>
              <a:t>Chhattisgarh, Assam and erstwhile Andhra </a:t>
            </a:r>
            <a:r>
              <a:rPr lang="en-US" sz="1800" dirty="0" smtClean="0"/>
              <a:t>Pradesh specify revenue recovered through fuel surcharge and tariff increase is specified over and above surcharges</a:t>
            </a:r>
          </a:p>
          <a:p>
            <a:pPr lvl="1"/>
            <a:endParaRPr lang="en-US" sz="1800" dirty="0"/>
          </a:p>
          <a:p>
            <a:pPr lvl="1"/>
            <a:endParaRPr lang="en-US" sz="1800" dirty="0"/>
          </a:p>
          <a:p>
            <a:pPr lvl="1"/>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17</a:t>
            </a:fld>
            <a:endParaRPr lang="en-GB" dirty="0">
              <a:solidFill>
                <a:prstClr val="white"/>
              </a:solidFill>
            </a:endParaRPr>
          </a:p>
        </p:txBody>
      </p:sp>
    </p:spTree>
    <p:extLst>
      <p:ext uri="{BB962C8B-B14F-4D97-AF65-F5344CB8AC3E}">
        <p14:creationId xmlns:p14="http://schemas.microsoft.com/office/powerpoint/2010/main" val="173951795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Public Participation</a:t>
            </a:r>
            <a:endParaRPr lang="en-US" sz="3000" dirty="0"/>
          </a:p>
        </p:txBody>
      </p:sp>
      <p:sp>
        <p:nvSpPr>
          <p:cNvPr id="3" name="Content Placeholder 2"/>
          <p:cNvSpPr>
            <a:spLocks noGrp="1"/>
          </p:cNvSpPr>
          <p:nvPr>
            <p:ph idx="1"/>
          </p:nvPr>
        </p:nvSpPr>
        <p:spPr>
          <a:xfrm>
            <a:off x="107504" y="1116106"/>
            <a:ext cx="8856984" cy="5010057"/>
          </a:xfrm>
        </p:spPr>
        <p:txBody>
          <a:bodyPr>
            <a:normAutofit/>
          </a:bodyPr>
          <a:lstStyle/>
          <a:p>
            <a:r>
              <a:rPr lang="en-US" sz="1800" dirty="0" smtClean="0"/>
              <a:t>Determination of framework/regulations for fuel surcharges</a:t>
            </a:r>
          </a:p>
          <a:p>
            <a:pPr lvl="1"/>
            <a:r>
              <a:rPr lang="en-US" sz="1800" dirty="0" smtClean="0"/>
              <a:t>All states have public consultation processes except Gujarat</a:t>
            </a:r>
          </a:p>
          <a:p>
            <a:pPr marL="457200" lvl="1" indent="0">
              <a:buNone/>
            </a:pPr>
            <a:endParaRPr lang="en-US" sz="1800" dirty="0" smtClean="0"/>
          </a:p>
          <a:p>
            <a:r>
              <a:rPr lang="en-US" sz="1800" dirty="0" smtClean="0"/>
              <a:t>During fuel surcharge determination</a:t>
            </a:r>
          </a:p>
          <a:p>
            <a:pPr lvl="1"/>
            <a:r>
              <a:rPr lang="en-US" sz="1800" dirty="0" smtClean="0"/>
              <a:t>Most states do not have any public consultation during determination</a:t>
            </a:r>
          </a:p>
          <a:p>
            <a:pPr lvl="1"/>
            <a:r>
              <a:rPr lang="en-US" sz="1800" dirty="0" smtClean="0"/>
              <a:t>The </a:t>
            </a:r>
            <a:r>
              <a:rPr lang="en-US" sz="1800" dirty="0"/>
              <a:t>exceptions are Kerala and erstwhile Andhra </a:t>
            </a:r>
            <a:r>
              <a:rPr lang="en-US" sz="1800" dirty="0" smtClean="0"/>
              <a:t>Pradesh</a:t>
            </a:r>
          </a:p>
          <a:p>
            <a:pPr lvl="2">
              <a:buFont typeface="Wingdings" pitchFamily="2" charset="2"/>
              <a:buChar char="§"/>
            </a:pPr>
            <a:r>
              <a:rPr lang="en-US" sz="1800" dirty="0" smtClean="0"/>
              <a:t>public </a:t>
            </a:r>
            <a:r>
              <a:rPr lang="en-US" sz="1800" dirty="0"/>
              <a:t>comments were sought </a:t>
            </a:r>
            <a:r>
              <a:rPr lang="en-US" sz="1800" dirty="0" smtClean="0"/>
              <a:t>and </a:t>
            </a:r>
            <a:r>
              <a:rPr lang="en-US" sz="1800" dirty="0"/>
              <a:t>public hearings were </a:t>
            </a:r>
            <a:r>
              <a:rPr lang="en-US" sz="1800" dirty="0" smtClean="0"/>
              <a:t>conducted</a:t>
            </a:r>
          </a:p>
          <a:p>
            <a:pPr lvl="2">
              <a:buFont typeface="Wingdings" pitchFamily="2" charset="2"/>
              <a:buChar char="§"/>
            </a:pPr>
            <a:r>
              <a:rPr lang="en-US" sz="1800" dirty="0" smtClean="0"/>
              <a:t>comments </a:t>
            </a:r>
            <a:r>
              <a:rPr lang="en-US" sz="1800" dirty="0"/>
              <a:t>and the responses are recorded in the final order</a:t>
            </a:r>
            <a:r>
              <a:rPr lang="en-US" sz="1800" dirty="0" smtClean="0"/>
              <a:t>.</a:t>
            </a:r>
          </a:p>
          <a:p>
            <a:pPr lvl="2">
              <a:buFont typeface="Wingdings" pitchFamily="2" charset="2"/>
              <a:buChar char="§"/>
            </a:pPr>
            <a:r>
              <a:rPr lang="en-US" sz="1800" dirty="0"/>
              <a:t>t</a:t>
            </a:r>
            <a:r>
              <a:rPr lang="en-US" sz="1800" dirty="0" smtClean="0"/>
              <a:t>his is despite a quarterly determination process for fuel surcharges</a:t>
            </a:r>
          </a:p>
          <a:p>
            <a:pPr lvl="1"/>
            <a:r>
              <a:rPr lang="en-US" sz="1800" dirty="0" smtClean="0"/>
              <a:t>Haryana ERC </a:t>
            </a:r>
            <a:r>
              <a:rPr lang="en-US" sz="1800" dirty="0"/>
              <a:t>conducts periodic processes </a:t>
            </a:r>
            <a:r>
              <a:rPr lang="en-US" sz="1800" dirty="0" smtClean="0"/>
              <a:t>once </a:t>
            </a:r>
            <a:r>
              <a:rPr lang="en-US" sz="1800" dirty="0"/>
              <a:t>in 2</a:t>
            </a:r>
            <a:r>
              <a:rPr lang="en-US" sz="1800" dirty="0" smtClean="0"/>
              <a:t> </a:t>
            </a:r>
            <a:r>
              <a:rPr lang="en-US" sz="1800" dirty="0"/>
              <a:t>to 3</a:t>
            </a:r>
            <a:r>
              <a:rPr lang="en-US" sz="1800" dirty="0" smtClean="0"/>
              <a:t> years</a:t>
            </a:r>
          </a:p>
          <a:p>
            <a:pPr lvl="2">
              <a:buFont typeface="Wingdings" pitchFamily="2" charset="2"/>
              <a:buChar char="§"/>
            </a:pPr>
            <a:r>
              <a:rPr lang="en-US" sz="1800" dirty="0" smtClean="0"/>
              <a:t>public hearings, comments </a:t>
            </a:r>
            <a:r>
              <a:rPr lang="en-US" sz="1800" dirty="0"/>
              <a:t>and responses were recorded in the final order. </a:t>
            </a:r>
          </a:p>
          <a:p>
            <a:pPr lvl="1">
              <a:buFont typeface="Wingdings" pitchFamily="2" charset="2"/>
              <a:buChar char="§"/>
            </a:pPr>
            <a:endParaRPr lang="en-US" sz="1800" dirty="0" smtClean="0"/>
          </a:p>
          <a:p>
            <a:r>
              <a:rPr lang="en-US" sz="1800" dirty="0" smtClean="0"/>
              <a:t> Limited vetting in tariff determination processes</a:t>
            </a:r>
          </a:p>
          <a:p>
            <a:pPr lvl="1"/>
            <a:r>
              <a:rPr lang="en-US" sz="1800" dirty="0"/>
              <a:t>Public comments are restricted to consultations or hearings during </a:t>
            </a:r>
            <a:r>
              <a:rPr lang="en-US" sz="1800" dirty="0" smtClean="0"/>
              <a:t>the tariff determination or true-up process in all states</a:t>
            </a:r>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18</a:t>
            </a:fld>
            <a:endParaRPr lang="en-GB" dirty="0">
              <a:solidFill>
                <a:prstClr val="white"/>
              </a:solidFill>
            </a:endParaRPr>
          </a:p>
        </p:txBody>
      </p:sp>
    </p:spTree>
    <p:extLst>
      <p:ext uri="{BB962C8B-B14F-4D97-AF65-F5344CB8AC3E}">
        <p14:creationId xmlns:p14="http://schemas.microsoft.com/office/powerpoint/2010/main" val="22878840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3140968"/>
            <a:ext cx="7686700" cy="511156"/>
          </a:xfrm>
        </p:spPr>
        <p:txBody>
          <a:bodyPr/>
          <a:lstStyle/>
          <a:p>
            <a:r>
              <a:rPr lang="en-US" dirty="0" smtClean="0"/>
              <a:t>Practices in select states</a:t>
            </a:r>
            <a:endParaRPr lang="en-US"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19</a:t>
            </a:fld>
            <a:endParaRPr lang="en-GB" dirty="0">
              <a:solidFill>
                <a:prstClr val="white"/>
              </a:solidFill>
            </a:endParaRPr>
          </a:p>
        </p:txBody>
      </p:sp>
    </p:spTree>
    <p:extLst>
      <p:ext uri="{BB962C8B-B14F-4D97-AF65-F5344CB8AC3E}">
        <p14:creationId xmlns:p14="http://schemas.microsoft.com/office/powerpoint/2010/main" val="2859263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report</a:t>
            </a:r>
            <a:endParaRPr lang="en-US" dirty="0"/>
          </a:p>
        </p:txBody>
      </p:sp>
      <p:sp>
        <p:nvSpPr>
          <p:cNvPr id="3" name="Content Placeholder 2"/>
          <p:cNvSpPr>
            <a:spLocks noGrp="1"/>
          </p:cNvSpPr>
          <p:nvPr>
            <p:ph idx="1"/>
          </p:nvPr>
        </p:nvSpPr>
        <p:spPr>
          <a:xfrm>
            <a:off x="16986" y="980728"/>
            <a:ext cx="9144000" cy="5217443"/>
          </a:xfrm>
        </p:spPr>
        <p:txBody>
          <a:bodyPr>
            <a:noAutofit/>
          </a:bodyPr>
          <a:lstStyle/>
          <a:p>
            <a:r>
              <a:rPr lang="en-US" sz="1800" dirty="0" smtClean="0"/>
              <a:t>To understand the processes and methodology in the determination, collection and reconciliation of fuel surcharges </a:t>
            </a:r>
          </a:p>
          <a:p>
            <a:endParaRPr lang="en-US" sz="1800" dirty="0"/>
          </a:p>
          <a:p>
            <a:r>
              <a:rPr lang="en-US" sz="1800" dirty="0" smtClean="0"/>
              <a:t>Framework, regulations and practices for various states  covered in report</a:t>
            </a:r>
          </a:p>
          <a:p>
            <a:pPr lvl="1"/>
            <a:r>
              <a:rPr lang="en-US" sz="1800" dirty="0" smtClean="0"/>
              <a:t>15 Indian states namely, </a:t>
            </a:r>
            <a:r>
              <a:rPr lang="en-US" sz="1800" dirty="0"/>
              <a:t>Assam, Bihar, Chhattisgarh, Gujarat, Haryana, Himachal Pradesh, Karnataka, Kerala, Madhya Pradesh, Maharashtra, Punjab, Rajasthan, Uttar Pradesh and West </a:t>
            </a:r>
            <a:r>
              <a:rPr lang="en-US" sz="1800" dirty="0" smtClean="0"/>
              <a:t>Bengal and erstwhile Andhra Pradesh</a:t>
            </a:r>
          </a:p>
          <a:p>
            <a:pPr lvl="1"/>
            <a:endParaRPr lang="en-US" sz="1800" dirty="0" smtClean="0"/>
          </a:p>
          <a:p>
            <a:pPr lvl="1"/>
            <a:r>
              <a:rPr lang="en-GB" sz="1800" dirty="0" smtClean="0"/>
              <a:t>Covers states which do not actively levy surcharges to highlight practices and experiences which can inform future implementation in other states.</a:t>
            </a:r>
          </a:p>
          <a:p>
            <a:pPr marL="457200" lvl="1" indent="0">
              <a:buNone/>
            </a:pPr>
            <a:endParaRPr lang="en-US" sz="1800" dirty="0" smtClean="0"/>
          </a:p>
          <a:p>
            <a:pPr lvl="1"/>
            <a:r>
              <a:rPr lang="en-US" sz="1800" dirty="0" smtClean="0"/>
              <a:t>Focuses on state</a:t>
            </a:r>
            <a:r>
              <a:rPr lang="en-US" sz="1800" dirty="0"/>
              <a:t>-owned distribution </a:t>
            </a:r>
            <a:r>
              <a:rPr lang="en-US" sz="1800" dirty="0" smtClean="0"/>
              <a:t>companies. Private </a:t>
            </a:r>
            <a:r>
              <a:rPr lang="en-US" sz="1800" dirty="0"/>
              <a:t>DISCOMs in Maharashtra, Gujarat, Uttar Pradesh and West </a:t>
            </a:r>
            <a:r>
              <a:rPr lang="en-US" sz="1800" dirty="0" smtClean="0"/>
              <a:t>Bengal</a:t>
            </a:r>
            <a:r>
              <a:rPr lang="en-US" sz="1800" dirty="0"/>
              <a:t> </a:t>
            </a:r>
            <a:r>
              <a:rPr lang="en-US" sz="1800" dirty="0" smtClean="0"/>
              <a:t>are not discussed</a:t>
            </a:r>
            <a:r>
              <a:rPr lang="en-US" sz="1800" dirty="0" smtClean="0"/>
              <a:t>.</a:t>
            </a:r>
          </a:p>
          <a:p>
            <a:pPr lvl="1"/>
            <a:endParaRPr lang="en-US" sz="1800" dirty="0"/>
          </a:p>
          <a:p>
            <a:pPr lvl="1"/>
            <a:r>
              <a:rPr lang="en-US" sz="1800" dirty="0" smtClean="0"/>
              <a:t>Data obtained from SERC regulations, orders, DISCOM petitions and commercial circulars, APTEL orders, Supreme Court judgments and various state and central government policy documents.</a:t>
            </a:r>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a:t>
            </a:fld>
            <a:endParaRPr lang="en-GB" dirty="0">
              <a:solidFill>
                <a:prstClr val="white"/>
              </a:solidFill>
            </a:endParaRPr>
          </a:p>
        </p:txBody>
      </p:sp>
    </p:spTree>
    <p:extLst>
      <p:ext uri="{BB962C8B-B14F-4D97-AF65-F5344CB8AC3E}">
        <p14:creationId xmlns:p14="http://schemas.microsoft.com/office/powerpoint/2010/main" val="185585988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 Levy of base fuel surcharge in Gujarat</a:t>
            </a:r>
            <a:endParaRPr lang="en-US" sz="3000" dirty="0"/>
          </a:p>
        </p:txBody>
      </p:sp>
      <p:sp>
        <p:nvSpPr>
          <p:cNvPr id="3" name="Content Placeholder 2"/>
          <p:cNvSpPr>
            <a:spLocks noGrp="1"/>
          </p:cNvSpPr>
          <p:nvPr>
            <p:ph idx="1"/>
          </p:nvPr>
        </p:nvSpPr>
        <p:spPr>
          <a:xfrm>
            <a:off x="395536" y="836712"/>
            <a:ext cx="8229600" cy="5544616"/>
          </a:xfrm>
        </p:spPr>
        <p:txBody>
          <a:bodyPr>
            <a:noAutofit/>
          </a:bodyPr>
          <a:lstStyle/>
          <a:p>
            <a:pPr>
              <a:spcBef>
                <a:spcPts val="1032"/>
              </a:spcBef>
            </a:pPr>
            <a:r>
              <a:rPr lang="en-US" sz="1800" dirty="0" smtClean="0"/>
              <a:t>Gujarat </a:t>
            </a:r>
            <a:r>
              <a:rPr lang="en-US" sz="1800" dirty="0"/>
              <a:t>ERC annually approves a fixed fuel </a:t>
            </a:r>
            <a:r>
              <a:rPr lang="en-US" sz="1800" dirty="0" smtClean="0"/>
              <a:t>surcharge in their tariff order. This is known as base FPPPA.</a:t>
            </a:r>
          </a:p>
          <a:p>
            <a:pPr lvl="1">
              <a:spcBef>
                <a:spcPts val="0"/>
              </a:spcBef>
            </a:pPr>
            <a:r>
              <a:rPr lang="en-US" sz="1800" dirty="0"/>
              <a:t>Base FPPPA ~ 20% to 25% of the total revenue projected for the year.</a:t>
            </a:r>
          </a:p>
          <a:p>
            <a:pPr lvl="1">
              <a:spcBef>
                <a:spcPts val="0"/>
              </a:spcBef>
            </a:pPr>
            <a:r>
              <a:rPr lang="en-US" sz="1800" dirty="0"/>
              <a:t>An additional amount is recovered every month through incremental fuel surcharge</a:t>
            </a:r>
          </a:p>
          <a:p>
            <a:pPr>
              <a:spcBef>
                <a:spcPts val="1032"/>
              </a:spcBef>
            </a:pPr>
            <a:r>
              <a:rPr lang="en-US" sz="1800" dirty="0" smtClean="0"/>
              <a:t>Base </a:t>
            </a:r>
            <a:r>
              <a:rPr lang="en-US" sz="1800" dirty="0"/>
              <a:t>FPPPA is determined based on average fuel surcharge levied in previous </a:t>
            </a:r>
            <a:r>
              <a:rPr lang="en-US" sz="1800" dirty="0" smtClean="0"/>
              <a:t>years</a:t>
            </a:r>
          </a:p>
          <a:p>
            <a:pPr lvl="1">
              <a:spcBef>
                <a:spcPts val="0"/>
              </a:spcBef>
            </a:pPr>
            <a:r>
              <a:rPr lang="en-US" sz="1800" dirty="0" smtClean="0"/>
              <a:t>2011–12 </a:t>
            </a:r>
            <a:r>
              <a:rPr lang="en-US" sz="1800" dirty="0"/>
              <a:t>to 2013–14  </a:t>
            </a:r>
            <a:r>
              <a:rPr lang="en-US" sz="1800" dirty="0" smtClean="0">
                <a:sym typeface="Wingdings" pitchFamily="2" charset="2"/>
              </a:rPr>
              <a:t> </a:t>
            </a:r>
            <a:r>
              <a:rPr lang="en-US" sz="1800" dirty="0" smtClean="0"/>
              <a:t>Rs</a:t>
            </a:r>
            <a:r>
              <a:rPr lang="en-US" sz="1800" dirty="0"/>
              <a:t>. </a:t>
            </a:r>
            <a:r>
              <a:rPr lang="en-US" sz="1800" dirty="0" smtClean="0"/>
              <a:t>0.61/unit</a:t>
            </a:r>
            <a:r>
              <a:rPr lang="en-US" sz="1800" dirty="0"/>
              <a:t>, (</a:t>
            </a:r>
            <a:r>
              <a:rPr lang="en-US" sz="1800" dirty="0" smtClean="0"/>
              <a:t>fuel </a:t>
            </a:r>
            <a:r>
              <a:rPr lang="en-US" sz="1800" dirty="0"/>
              <a:t>surcharge for </a:t>
            </a:r>
            <a:r>
              <a:rPr lang="en-US" sz="1800" dirty="0" smtClean="0"/>
              <a:t>2009–10)</a:t>
            </a:r>
          </a:p>
          <a:p>
            <a:pPr lvl="1">
              <a:spcBef>
                <a:spcPts val="0"/>
              </a:spcBef>
            </a:pPr>
            <a:r>
              <a:rPr lang="en-US" sz="1800" dirty="0" smtClean="0"/>
              <a:t>2014–15 to 2016–17</a:t>
            </a:r>
            <a:r>
              <a:rPr lang="en-US" sz="1800" dirty="0"/>
              <a:t> </a:t>
            </a:r>
            <a:r>
              <a:rPr lang="en-US" sz="1800" dirty="0" smtClean="0">
                <a:sym typeface="Wingdings" pitchFamily="2" charset="2"/>
              </a:rPr>
              <a:t></a:t>
            </a:r>
            <a:r>
              <a:rPr lang="en-US" sz="1800" dirty="0" smtClean="0"/>
              <a:t> Rs.1.20 </a:t>
            </a:r>
            <a:r>
              <a:rPr lang="en-US" sz="1800" dirty="0"/>
              <a:t>/</a:t>
            </a:r>
            <a:r>
              <a:rPr lang="en-US" sz="1800" dirty="0" smtClean="0"/>
              <a:t>unit  (fuel </a:t>
            </a:r>
            <a:r>
              <a:rPr lang="en-US" sz="1800" dirty="0"/>
              <a:t>surcharge </a:t>
            </a:r>
            <a:r>
              <a:rPr lang="en-US" sz="1800" dirty="0" smtClean="0"/>
              <a:t>for 2012–13) </a:t>
            </a:r>
          </a:p>
          <a:p>
            <a:pPr lvl="1">
              <a:spcBef>
                <a:spcPts val="0"/>
              </a:spcBef>
            </a:pPr>
            <a:r>
              <a:rPr lang="en-US" sz="1800" dirty="0" smtClean="0"/>
              <a:t>2017–18 </a:t>
            </a:r>
            <a:r>
              <a:rPr lang="en-US" sz="1800" dirty="0" smtClean="0">
                <a:sym typeface="Wingdings" pitchFamily="2" charset="2"/>
              </a:rPr>
              <a:t></a:t>
            </a:r>
            <a:r>
              <a:rPr lang="en-US" sz="1800" dirty="0" smtClean="0"/>
              <a:t> </a:t>
            </a:r>
            <a:r>
              <a:rPr lang="en-US" sz="1800" dirty="0"/>
              <a:t>Rs. </a:t>
            </a:r>
            <a:r>
              <a:rPr lang="en-US" sz="1800" dirty="0" smtClean="0"/>
              <a:t>1.43/ unit (fuel surcharge 2015–16)</a:t>
            </a:r>
          </a:p>
          <a:p>
            <a:pPr>
              <a:spcBef>
                <a:spcPts val="1032"/>
              </a:spcBef>
            </a:pPr>
            <a:r>
              <a:rPr lang="en-US" sz="1800" dirty="0" smtClean="0"/>
              <a:t>Despite high fuel surcharges,  there is a lack of regulatory </a:t>
            </a:r>
            <a:r>
              <a:rPr lang="en-US" sz="1800" dirty="0"/>
              <a:t>scrutiny </a:t>
            </a:r>
            <a:r>
              <a:rPr lang="en-US" sz="1800" dirty="0" smtClean="0"/>
              <a:t>of </a:t>
            </a:r>
            <a:r>
              <a:rPr lang="en-US" sz="1800" dirty="0"/>
              <a:t>final fuel surcharge levied, nor any accountability for over-recovery or under-recovery of </a:t>
            </a:r>
            <a:r>
              <a:rPr lang="en-US" sz="1800" dirty="0" smtClean="0"/>
              <a:t>costs</a:t>
            </a:r>
            <a:r>
              <a:rPr lang="en-US" sz="1800" dirty="0"/>
              <a:t> </a:t>
            </a:r>
          </a:p>
          <a:p>
            <a:pPr lvl="1">
              <a:spcBef>
                <a:spcPts val="0"/>
              </a:spcBef>
            </a:pPr>
            <a:r>
              <a:rPr lang="en-US" sz="1800" dirty="0"/>
              <a:t>The levy of a base FPPPA could also be seen as a way to increase tariffs without much public scrutiny. </a:t>
            </a:r>
          </a:p>
          <a:p>
            <a:pPr lvl="1">
              <a:spcBef>
                <a:spcPts val="0"/>
              </a:spcBef>
            </a:pPr>
            <a:r>
              <a:rPr lang="en-US" sz="1800" dirty="0" smtClean="0"/>
              <a:t>It </a:t>
            </a:r>
            <a:r>
              <a:rPr lang="en-US" sz="1800" dirty="0"/>
              <a:t>is in consumers’ interest if the SERC  includes the recovery of such costs via tariff increase itself, rather than by levying a base FPPPA. </a:t>
            </a:r>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20</a:t>
            </a:fld>
            <a:endParaRPr lang="en-GB" dirty="0">
              <a:solidFill>
                <a:prstClr val="white"/>
              </a:solidFill>
            </a:endParaRPr>
          </a:p>
        </p:txBody>
      </p:sp>
    </p:spTree>
    <p:extLst>
      <p:ext uri="{BB962C8B-B14F-4D97-AF65-F5344CB8AC3E}">
        <p14:creationId xmlns:p14="http://schemas.microsoft.com/office/powerpoint/2010/main" val="358916417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622804" cy="511156"/>
          </a:xfrm>
        </p:spPr>
        <p:txBody>
          <a:bodyPr/>
          <a:lstStyle/>
          <a:p>
            <a:r>
              <a:rPr lang="en-US" sz="3000" dirty="0" smtClean="0"/>
              <a:t>Levy of additional charge in Maharashtra</a:t>
            </a:r>
            <a:endParaRPr lang="en-US" sz="3000" dirty="0"/>
          </a:p>
        </p:txBody>
      </p:sp>
      <p:sp>
        <p:nvSpPr>
          <p:cNvPr id="3" name="Content Placeholder 2"/>
          <p:cNvSpPr>
            <a:spLocks noGrp="1"/>
          </p:cNvSpPr>
          <p:nvPr>
            <p:ph idx="1"/>
          </p:nvPr>
        </p:nvSpPr>
        <p:spPr>
          <a:xfrm>
            <a:off x="323528" y="1052736"/>
            <a:ext cx="8208912" cy="5328592"/>
          </a:xfrm>
        </p:spPr>
        <p:txBody>
          <a:bodyPr>
            <a:noAutofit/>
          </a:bodyPr>
          <a:lstStyle/>
          <a:p>
            <a:pPr>
              <a:spcBef>
                <a:spcPts val="1000"/>
              </a:spcBef>
            </a:pPr>
            <a:endParaRPr lang="en-US" sz="1500" dirty="0" smtClean="0"/>
          </a:p>
          <a:p>
            <a:pPr>
              <a:spcBef>
                <a:spcPts val="1000"/>
              </a:spcBef>
            </a:pPr>
            <a:endParaRPr lang="en-US" sz="1500" dirty="0"/>
          </a:p>
          <a:p>
            <a:pPr>
              <a:spcBef>
                <a:spcPts val="1000"/>
              </a:spcBef>
            </a:pPr>
            <a:endParaRPr lang="en-US" sz="1500" dirty="0" smtClean="0"/>
          </a:p>
          <a:p>
            <a:pPr>
              <a:spcBef>
                <a:spcPts val="1000"/>
              </a:spcBef>
            </a:pPr>
            <a:endParaRPr lang="en-US" sz="1500" dirty="0"/>
          </a:p>
          <a:p>
            <a:pPr>
              <a:spcBef>
                <a:spcPts val="1000"/>
              </a:spcBef>
            </a:pPr>
            <a:endParaRPr lang="en-US" sz="1500" dirty="0" smtClean="0"/>
          </a:p>
          <a:p>
            <a:pPr marL="0" indent="0">
              <a:spcBef>
                <a:spcPts val="1000"/>
              </a:spcBef>
              <a:buNone/>
            </a:pPr>
            <a:endParaRPr lang="en-US" sz="1500" dirty="0" smtClean="0"/>
          </a:p>
          <a:p>
            <a:pPr marL="457200" lvl="1" indent="0">
              <a:spcBef>
                <a:spcPts val="600"/>
              </a:spcBef>
              <a:buNone/>
            </a:pPr>
            <a:endParaRPr lang="en-US" sz="1500" dirty="0" smtClean="0"/>
          </a:p>
          <a:p>
            <a:pPr marL="0" indent="0">
              <a:spcBef>
                <a:spcPts val="1000"/>
              </a:spcBef>
              <a:buNone/>
            </a:pPr>
            <a:endParaRPr lang="en-US" sz="1500" dirty="0" smtClean="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21</a:t>
            </a:fld>
            <a:endParaRPr lang="en-GB" dirty="0">
              <a:solidFill>
                <a:prstClr val="white"/>
              </a:solidFill>
            </a:endParaRPr>
          </a:p>
        </p:txBody>
      </p:sp>
      <p:graphicFrame>
        <p:nvGraphicFramePr>
          <p:cNvPr id="5" name="Diagram 4"/>
          <p:cNvGraphicFramePr/>
          <p:nvPr>
            <p:extLst>
              <p:ext uri="{D42A27DB-BD31-4B8C-83A1-F6EECF244321}">
                <p14:modId xmlns:p14="http://schemas.microsoft.com/office/powerpoint/2010/main" val="2759305445"/>
              </p:ext>
            </p:extLst>
          </p:nvPr>
        </p:nvGraphicFramePr>
        <p:xfrm>
          <a:off x="11561" y="764704"/>
          <a:ext cx="91440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23528" y="4437112"/>
            <a:ext cx="8568952" cy="2308324"/>
          </a:xfrm>
          <a:prstGeom prst="rect">
            <a:avLst/>
          </a:prstGeom>
          <a:noFill/>
        </p:spPr>
        <p:txBody>
          <a:bodyPr wrap="square" rtlCol="0">
            <a:spAutoFit/>
          </a:bodyPr>
          <a:lstStyle/>
          <a:p>
            <a:pPr marL="285750" indent="-285750">
              <a:buFont typeface="Arial" pitchFamily="34" charset="0"/>
              <a:buChar char="•"/>
            </a:pPr>
            <a:r>
              <a:rPr lang="en-US" dirty="0" smtClean="0">
                <a:latin typeface="Calibri" pitchFamily="34" charset="0"/>
              </a:rPr>
              <a:t>MERC did not follow its own precedent  when it came to additional charges.</a:t>
            </a:r>
          </a:p>
          <a:p>
            <a:pPr marL="285750" indent="-285750">
              <a:buFont typeface="Arial" pitchFamily="34" charset="0"/>
              <a:buChar char="•"/>
            </a:pPr>
            <a:endParaRPr lang="en-US" dirty="0" smtClean="0">
              <a:latin typeface="Calibri" pitchFamily="34" charset="0"/>
            </a:endParaRPr>
          </a:p>
          <a:p>
            <a:pPr marL="285750" indent="-285750">
              <a:buFont typeface="Arial" pitchFamily="34" charset="0"/>
              <a:buChar char="•"/>
            </a:pPr>
            <a:r>
              <a:rPr lang="en-US" dirty="0" smtClean="0">
                <a:latin typeface="Calibri" pitchFamily="34" charset="0"/>
              </a:rPr>
              <a:t>Given  </a:t>
            </a:r>
            <a:r>
              <a:rPr lang="en-US" dirty="0">
                <a:latin typeface="Calibri" pitchFamily="34" charset="0"/>
              </a:rPr>
              <a:t>delay </a:t>
            </a:r>
            <a:r>
              <a:rPr lang="en-US" dirty="0" smtClean="0">
                <a:latin typeface="Calibri" pitchFamily="34" charset="0"/>
              </a:rPr>
              <a:t>filing in  </a:t>
            </a:r>
            <a:r>
              <a:rPr lang="en-US" dirty="0">
                <a:latin typeface="Calibri" pitchFamily="34" charset="0"/>
              </a:rPr>
              <a:t>tariff petitions, the SERC could have  undertaken a more public and  transparent  suo motu tariff determination </a:t>
            </a:r>
            <a:r>
              <a:rPr lang="en-US" dirty="0" smtClean="0">
                <a:latin typeface="Calibri" pitchFamily="34" charset="0"/>
              </a:rPr>
              <a:t>process.</a:t>
            </a:r>
          </a:p>
          <a:p>
            <a:pPr marL="285750" indent="-285750">
              <a:buFont typeface="Arial" pitchFamily="34" charset="0"/>
              <a:buChar char="•"/>
            </a:pPr>
            <a:endParaRPr lang="en-US" dirty="0">
              <a:latin typeface="Calibri" pitchFamily="34" charset="0"/>
            </a:endParaRPr>
          </a:p>
          <a:p>
            <a:pPr marL="285750" indent="-285750">
              <a:buFont typeface="Arial" pitchFamily="34" charset="0"/>
              <a:buChar char="•"/>
            </a:pPr>
            <a:r>
              <a:rPr lang="en-US" dirty="0" smtClean="0">
                <a:latin typeface="Calibri" pitchFamily="34" charset="0"/>
              </a:rPr>
              <a:t>The new MYT regulations have addressed the mode of this recovery.</a:t>
            </a:r>
            <a:endParaRPr lang="en-US" dirty="0">
              <a:latin typeface="Calibri" pitchFamily="34" charset="0"/>
            </a:endParaRPr>
          </a:p>
          <a:p>
            <a:endParaRPr lang="en-US" dirty="0">
              <a:latin typeface="Calibri" pitchFamily="34" charset="0"/>
            </a:endParaRPr>
          </a:p>
          <a:p>
            <a:pPr marL="285750" indent="-285750">
              <a:buFont typeface="Arial" pitchFamily="34" charset="0"/>
              <a:buChar char="•"/>
            </a:pPr>
            <a:endParaRPr lang="en-US" dirty="0">
              <a:latin typeface="Calibri" pitchFamily="34" charset="0"/>
            </a:endParaRPr>
          </a:p>
        </p:txBody>
      </p:sp>
    </p:spTree>
    <p:extLst>
      <p:ext uri="{BB962C8B-B14F-4D97-AF65-F5344CB8AC3E}">
        <p14:creationId xmlns:p14="http://schemas.microsoft.com/office/powerpoint/2010/main" val="274504745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Carrying cost in Haryana</a:t>
            </a:r>
            <a:endParaRPr lang="en-US" sz="3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10685561"/>
              </p:ext>
            </p:extLst>
          </p:nvPr>
        </p:nvGraphicFramePr>
        <p:xfrm>
          <a:off x="1108849" y="3933056"/>
          <a:ext cx="6710277" cy="2243328"/>
        </p:xfrm>
        <a:graphic>
          <a:graphicData uri="http://schemas.openxmlformats.org/drawingml/2006/table">
            <a:tbl>
              <a:tblPr firstRow="1" firstCol="1">
                <a:tableStyleId>{9DCAF9ED-07DC-4A11-8D7F-57B35C25682E}</a:tableStyleId>
              </a:tblPr>
              <a:tblGrid>
                <a:gridCol w="972157"/>
                <a:gridCol w="3103854"/>
                <a:gridCol w="93980"/>
                <a:gridCol w="2540286"/>
              </a:tblGrid>
              <a:tr h="30133">
                <a:tc>
                  <a:txBody>
                    <a:bodyPr/>
                    <a:lstStyle/>
                    <a:p>
                      <a:pPr marL="0" marR="0" algn="ctr">
                        <a:lnSpc>
                          <a:spcPct val="115000"/>
                        </a:lnSpc>
                        <a:spcBef>
                          <a:spcPts val="0"/>
                        </a:spcBef>
                        <a:spcAft>
                          <a:spcPts val="0"/>
                        </a:spcAft>
                      </a:pPr>
                      <a:r>
                        <a:rPr lang="en-US" sz="1600" dirty="0">
                          <a:effectLst/>
                          <a:latin typeface="Calibri" pitchFamily="34" charset="0"/>
                        </a:rPr>
                        <a:t>Year</a:t>
                      </a:r>
                      <a:endParaRPr lang="en-US" sz="16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pitchFamily="34" charset="0"/>
                        </a:rPr>
                        <a:t>Fuel surcharge  as % of revenue recovered</a:t>
                      </a:r>
                      <a:endParaRPr lang="en-US" sz="1600">
                        <a:effectLst/>
                        <a:latin typeface="Calibri" pitchFamily="34" charset="0"/>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600">
                          <a:effectLst/>
                          <a:latin typeface="Calibri" pitchFamily="34" charset="0"/>
                        </a:rPr>
                        <a:t>Carrying cost as a % of  total fuel surcharge </a:t>
                      </a:r>
                      <a:endParaRPr lang="en-US" sz="1600">
                        <a:effectLst/>
                        <a:latin typeface="Calibri" pitchFamily="34" charset="0"/>
                        <a:ea typeface="Calibri"/>
                        <a:cs typeface="Times New Roman"/>
                      </a:endParaRPr>
                    </a:p>
                  </a:txBody>
                  <a:tcPr marL="68580" marR="68580" marT="0" marB="0" anchor="ctr"/>
                </a:tc>
                <a:tc hMerge="1">
                  <a:txBody>
                    <a:bodyPr/>
                    <a:lstStyle/>
                    <a:p>
                      <a:endParaRPr lang="en-US"/>
                    </a:p>
                  </a:txBody>
                  <a:tcPr/>
                </a:tc>
              </a:tr>
              <a:tr h="182880">
                <a:tc>
                  <a:txBody>
                    <a:bodyPr/>
                    <a:lstStyle/>
                    <a:p>
                      <a:pPr marL="0" marR="0" algn="ctr">
                        <a:lnSpc>
                          <a:spcPct val="115000"/>
                        </a:lnSpc>
                        <a:spcBef>
                          <a:spcPts val="0"/>
                        </a:spcBef>
                        <a:spcAft>
                          <a:spcPts val="0"/>
                        </a:spcAft>
                      </a:pPr>
                      <a:r>
                        <a:rPr lang="en-US" sz="1600">
                          <a:effectLst/>
                          <a:latin typeface="Calibri" pitchFamily="34" charset="0"/>
                        </a:rPr>
                        <a:t>2011–12</a:t>
                      </a:r>
                      <a:endParaRPr lang="en-US" sz="1600">
                        <a:effectLst/>
                        <a:latin typeface="Calibri"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dirty="0">
                          <a:effectLst/>
                          <a:latin typeface="Calibri" pitchFamily="34" charset="0"/>
                        </a:rPr>
                        <a:t>19%</a:t>
                      </a:r>
                      <a:endParaRPr lang="en-US" sz="1600" dirty="0">
                        <a:effectLst/>
                        <a:latin typeface="Calibri" pitchFamily="34" charset="0"/>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600">
                          <a:effectLst/>
                          <a:latin typeface="Calibri" pitchFamily="34" charset="0"/>
                        </a:rPr>
                        <a:t>10%</a:t>
                      </a:r>
                      <a:endParaRPr lang="en-US" sz="1600">
                        <a:effectLst/>
                        <a:latin typeface="Calibri" pitchFamily="34" charset="0"/>
                        <a:ea typeface="Calibri"/>
                        <a:cs typeface="Times New Roman"/>
                      </a:endParaRPr>
                    </a:p>
                  </a:txBody>
                  <a:tcPr marL="68580" marR="68580" marT="0" marB="0"/>
                </a:tc>
              </a:tr>
              <a:tr h="182880">
                <a:tc>
                  <a:txBody>
                    <a:bodyPr/>
                    <a:lstStyle/>
                    <a:p>
                      <a:pPr marL="0" marR="0" algn="ctr">
                        <a:lnSpc>
                          <a:spcPct val="115000"/>
                        </a:lnSpc>
                        <a:spcBef>
                          <a:spcPts val="0"/>
                        </a:spcBef>
                        <a:spcAft>
                          <a:spcPts val="0"/>
                        </a:spcAft>
                      </a:pPr>
                      <a:r>
                        <a:rPr lang="en-US" sz="1600">
                          <a:effectLst/>
                          <a:latin typeface="Calibri" pitchFamily="34" charset="0"/>
                        </a:rPr>
                        <a:t>2012–13</a:t>
                      </a:r>
                      <a:endParaRPr lang="en-US" sz="1600">
                        <a:effectLst/>
                        <a:latin typeface="Calibri"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dirty="0">
                          <a:effectLst/>
                          <a:latin typeface="Calibri" pitchFamily="34" charset="0"/>
                        </a:rPr>
                        <a:t>18%</a:t>
                      </a:r>
                      <a:endParaRPr lang="en-US" sz="1600" dirty="0">
                        <a:effectLst/>
                        <a:latin typeface="Calibri" pitchFamily="34" charset="0"/>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600">
                          <a:effectLst/>
                          <a:latin typeface="Calibri" pitchFamily="34" charset="0"/>
                        </a:rPr>
                        <a:t>25%</a:t>
                      </a:r>
                      <a:endParaRPr lang="en-US" sz="1600">
                        <a:effectLst/>
                        <a:latin typeface="Calibri" pitchFamily="34" charset="0"/>
                        <a:ea typeface="Calibri"/>
                        <a:cs typeface="Times New Roman"/>
                      </a:endParaRPr>
                    </a:p>
                  </a:txBody>
                  <a:tcPr marL="68580" marR="68580" marT="0" marB="0"/>
                </a:tc>
              </a:tr>
              <a:tr h="182880">
                <a:tc>
                  <a:txBody>
                    <a:bodyPr/>
                    <a:lstStyle/>
                    <a:p>
                      <a:pPr marL="0" marR="0" algn="ctr">
                        <a:lnSpc>
                          <a:spcPct val="115000"/>
                        </a:lnSpc>
                        <a:spcBef>
                          <a:spcPts val="0"/>
                        </a:spcBef>
                        <a:spcAft>
                          <a:spcPts val="0"/>
                        </a:spcAft>
                      </a:pPr>
                      <a:r>
                        <a:rPr lang="en-US" sz="1600">
                          <a:effectLst/>
                          <a:latin typeface="Calibri" pitchFamily="34" charset="0"/>
                        </a:rPr>
                        <a:t>2013–14</a:t>
                      </a:r>
                      <a:endParaRPr lang="en-US" sz="1600">
                        <a:effectLst/>
                        <a:latin typeface="Calibri"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a:effectLst/>
                          <a:latin typeface="Calibri" pitchFamily="34" charset="0"/>
                        </a:rPr>
                        <a:t>14%</a:t>
                      </a:r>
                      <a:endParaRPr lang="en-US" sz="1600">
                        <a:effectLst/>
                        <a:latin typeface="Calibri" pitchFamily="34" charset="0"/>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600">
                          <a:effectLst/>
                          <a:latin typeface="Calibri" pitchFamily="34" charset="0"/>
                        </a:rPr>
                        <a:t>22%</a:t>
                      </a:r>
                      <a:endParaRPr lang="en-US" sz="1600">
                        <a:effectLst/>
                        <a:latin typeface="Calibri" pitchFamily="34" charset="0"/>
                        <a:ea typeface="Calibri"/>
                        <a:cs typeface="Times New Roman"/>
                      </a:endParaRPr>
                    </a:p>
                  </a:txBody>
                  <a:tcPr marL="68580" marR="68580" marT="0" marB="0"/>
                </a:tc>
              </a:tr>
              <a:tr h="182880">
                <a:tc>
                  <a:txBody>
                    <a:bodyPr/>
                    <a:lstStyle/>
                    <a:p>
                      <a:pPr marL="0" marR="0" algn="ctr">
                        <a:lnSpc>
                          <a:spcPct val="115000"/>
                        </a:lnSpc>
                        <a:spcBef>
                          <a:spcPts val="0"/>
                        </a:spcBef>
                        <a:spcAft>
                          <a:spcPts val="0"/>
                        </a:spcAft>
                      </a:pPr>
                      <a:r>
                        <a:rPr lang="en-US" sz="1600">
                          <a:effectLst/>
                          <a:latin typeface="Calibri" pitchFamily="34" charset="0"/>
                        </a:rPr>
                        <a:t>2014–15</a:t>
                      </a:r>
                      <a:endParaRPr lang="en-US" sz="1600">
                        <a:effectLst/>
                        <a:latin typeface="Calibri"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a:effectLst/>
                          <a:latin typeface="Calibri" pitchFamily="34" charset="0"/>
                        </a:rPr>
                        <a:t>11%</a:t>
                      </a:r>
                      <a:endParaRPr lang="en-US" sz="1600">
                        <a:effectLst/>
                        <a:latin typeface="Calibri" pitchFamily="34" charset="0"/>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600">
                          <a:effectLst/>
                          <a:latin typeface="Calibri" pitchFamily="34" charset="0"/>
                        </a:rPr>
                        <a:t>24%</a:t>
                      </a:r>
                      <a:endParaRPr lang="en-US" sz="1600">
                        <a:effectLst/>
                        <a:latin typeface="Calibri" pitchFamily="34" charset="0"/>
                        <a:ea typeface="Calibri"/>
                        <a:cs typeface="Times New Roman"/>
                      </a:endParaRPr>
                    </a:p>
                  </a:txBody>
                  <a:tcPr marL="68580" marR="68580" marT="0" marB="0"/>
                </a:tc>
              </a:tr>
              <a:tr h="182880">
                <a:tc>
                  <a:txBody>
                    <a:bodyPr/>
                    <a:lstStyle/>
                    <a:p>
                      <a:pPr marL="0" marR="0" algn="ctr">
                        <a:lnSpc>
                          <a:spcPct val="115000"/>
                        </a:lnSpc>
                        <a:spcBef>
                          <a:spcPts val="0"/>
                        </a:spcBef>
                        <a:spcAft>
                          <a:spcPts val="0"/>
                        </a:spcAft>
                      </a:pPr>
                      <a:r>
                        <a:rPr lang="en-US" sz="1600" dirty="0">
                          <a:effectLst/>
                          <a:latin typeface="Calibri" pitchFamily="34" charset="0"/>
                        </a:rPr>
                        <a:t>2015–16</a:t>
                      </a:r>
                      <a:endParaRPr lang="en-US" sz="1600" dirty="0">
                        <a:effectLst/>
                        <a:latin typeface="Calibri"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dirty="0">
                          <a:effectLst/>
                          <a:latin typeface="Calibri" pitchFamily="34" charset="0"/>
                        </a:rPr>
                        <a:t>6%</a:t>
                      </a:r>
                      <a:endParaRPr lang="en-US" sz="1600" dirty="0">
                        <a:effectLst/>
                        <a:latin typeface="Calibri" pitchFamily="34" charset="0"/>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600">
                          <a:effectLst/>
                          <a:latin typeface="Calibri" pitchFamily="34" charset="0"/>
                        </a:rPr>
                        <a:t>31%</a:t>
                      </a:r>
                      <a:endParaRPr lang="en-US" sz="1600">
                        <a:effectLst/>
                        <a:latin typeface="Calibri" pitchFamily="34" charset="0"/>
                        <a:ea typeface="Calibri"/>
                        <a:cs typeface="Times New Roman"/>
                      </a:endParaRPr>
                    </a:p>
                  </a:txBody>
                  <a:tcPr marL="68580" marR="68580" marT="0" marB="0"/>
                </a:tc>
              </a:tr>
              <a:tr h="182880">
                <a:tc>
                  <a:txBody>
                    <a:bodyPr/>
                    <a:lstStyle/>
                    <a:p>
                      <a:pPr marL="0" marR="0" algn="ctr">
                        <a:lnSpc>
                          <a:spcPct val="115000"/>
                        </a:lnSpc>
                        <a:spcBef>
                          <a:spcPts val="0"/>
                        </a:spcBef>
                        <a:spcAft>
                          <a:spcPts val="0"/>
                        </a:spcAft>
                      </a:pPr>
                      <a:r>
                        <a:rPr lang="en-US" sz="1600">
                          <a:effectLst/>
                          <a:latin typeface="Calibri" pitchFamily="34" charset="0"/>
                        </a:rPr>
                        <a:t>2016–17</a:t>
                      </a:r>
                      <a:endParaRPr lang="en-US" sz="1600">
                        <a:effectLst/>
                        <a:latin typeface="Calibri"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1600" dirty="0">
                          <a:effectLst/>
                          <a:latin typeface="Calibri" pitchFamily="34" charset="0"/>
                        </a:rPr>
                        <a:t>10%</a:t>
                      </a:r>
                      <a:endParaRPr lang="en-US" sz="1600" dirty="0">
                        <a:effectLst/>
                        <a:latin typeface="Calibri" pitchFamily="34" charset="0"/>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latin typeface="Calibri" pitchFamily="34" charset="0"/>
                        </a:rPr>
                        <a:t>8%</a:t>
                      </a:r>
                      <a:endParaRPr lang="en-US" sz="1600" dirty="0">
                        <a:effectLst/>
                        <a:latin typeface="Calibri" pitchFamily="34" charset="0"/>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22</a:t>
            </a:fld>
            <a:endParaRPr lang="en-GB" dirty="0">
              <a:solidFill>
                <a:prstClr val="white"/>
              </a:solidFill>
            </a:endParaRPr>
          </a:p>
        </p:txBody>
      </p:sp>
      <p:sp>
        <p:nvSpPr>
          <p:cNvPr id="7" name="Rectangle 6"/>
          <p:cNvSpPr/>
          <p:nvPr/>
        </p:nvSpPr>
        <p:spPr>
          <a:xfrm>
            <a:off x="251520" y="1124744"/>
            <a:ext cx="8424936" cy="2585323"/>
          </a:xfrm>
          <a:prstGeom prst="rect">
            <a:avLst/>
          </a:prstGeom>
        </p:spPr>
        <p:txBody>
          <a:bodyPr wrap="square">
            <a:spAutoFit/>
          </a:bodyPr>
          <a:lstStyle/>
          <a:p>
            <a:pPr marL="285750" indent="-285750">
              <a:buFont typeface="Arial" pitchFamily="34" charset="0"/>
              <a:buChar char="•"/>
            </a:pPr>
            <a:r>
              <a:rPr lang="en-US" dirty="0">
                <a:latin typeface="Calibri" pitchFamily="34" charset="0"/>
              </a:rPr>
              <a:t>Fuel surcharge capped at 10% of </a:t>
            </a:r>
            <a:r>
              <a:rPr lang="en-US" dirty="0" smtClean="0">
                <a:latin typeface="Calibri" pitchFamily="34" charset="0"/>
              </a:rPr>
              <a:t>APPC </a:t>
            </a:r>
            <a:r>
              <a:rPr lang="en-US" dirty="0" smtClean="0">
                <a:latin typeface="Calibri" pitchFamily="34" charset="0"/>
              </a:rPr>
              <a:t>but </a:t>
            </a:r>
            <a:r>
              <a:rPr lang="en-US" dirty="0">
                <a:latin typeface="Calibri" pitchFamily="34" charset="0"/>
              </a:rPr>
              <a:t>f</a:t>
            </a:r>
            <a:r>
              <a:rPr lang="en-US" dirty="0" smtClean="0">
                <a:latin typeface="Calibri" pitchFamily="34" charset="0"/>
              </a:rPr>
              <a:t>uel </a:t>
            </a:r>
            <a:r>
              <a:rPr lang="en-US" dirty="0">
                <a:latin typeface="Calibri" pitchFamily="34" charset="0"/>
              </a:rPr>
              <a:t>surcharge is often higher than </a:t>
            </a:r>
            <a:r>
              <a:rPr lang="en-US" dirty="0" smtClean="0">
                <a:latin typeface="Calibri" pitchFamily="34" charset="0"/>
              </a:rPr>
              <a:t>cap</a:t>
            </a:r>
          </a:p>
          <a:p>
            <a:pPr marL="285750" indent="-285750">
              <a:buFont typeface="Arial" pitchFamily="34" charset="0"/>
              <a:buChar char="•"/>
            </a:pPr>
            <a:endParaRPr lang="en-US" dirty="0">
              <a:latin typeface="Calibri" pitchFamily="34" charset="0"/>
            </a:endParaRPr>
          </a:p>
          <a:p>
            <a:pPr marL="285750" indent="-285750">
              <a:buFont typeface="Arial" pitchFamily="34" charset="0"/>
              <a:buChar char="•"/>
            </a:pPr>
            <a:r>
              <a:rPr lang="en-US" dirty="0">
                <a:latin typeface="Calibri" pitchFamily="34" charset="0"/>
              </a:rPr>
              <a:t> Excess costs recovery is carried forward and recovered over 2-3 years along with additional fuel surcharge over subsequent </a:t>
            </a:r>
            <a:r>
              <a:rPr lang="en-US" dirty="0" smtClean="0">
                <a:latin typeface="Calibri" pitchFamily="34" charset="0"/>
              </a:rPr>
              <a:t>period</a:t>
            </a:r>
          </a:p>
          <a:p>
            <a:pPr marL="742950" lvl="1" indent="-285750">
              <a:buFont typeface="Calibri" pitchFamily="34" charset="0"/>
              <a:buChar char="−"/>
            </a:pPr>
            <a:r>
              <a:rPr lang="en-US" dirty="0" smtClean="0">
                <a:latin typeface="Calibri" pitchFamily="34" charset="0"/>
              </a:rPr>
              <a:t>Not </a:t>
            </a:r>
            <a:r>
              <a:rPr lang="en-US" dirty="0">
                <a:latin typeface="Calibri" pitchFamily="34" charset="0"/>
              </a:rPr>
              <a:t>recovered in the annual tariff determination process or through SERC </a:t>
            </a:r>
            <a:r>
              <a:rPr lang="en-US" dirty="0" smtClean="0">
                <a:latin typeface="Calibri" pitchFamily="34" charset="0"/>
              </a:rPr>
              <a:t>approval</a:t>
            </a:r>
          </a:p>
          <a:p>
            <a:pPr marL="742950" lvl="1" indent="-285750">
              <a:buFont typeface="Calibri" pitchFamily="34" charset="0"/>
              <a:buChar char="−"/>
            </a:pPr>
            <a:endParaRPr lang="en-US" dirty="0">
              <a:latin typeface="Calibri" pitchFamily="34" charset="0"/>
            </a:endParaRPr>
          </a:p>
          <a:p>
            <a:pPr marL="285750" indent="-285750">
              <a:buFont typeface="Arial" pitchFamily="34" charset="0"/>
              <a:buChar char="•"/>
            </a:pPr>
            <a:r>
              <a:rPr lang="en-US" dirty="0">
                <a:latin typeface="Calibri" pitchFamily="34" charset="0"/>
              </a:rPr>
              <a:t>This incurs significant carrying </a:t>
            </a:r>
            <a:r>
              <a:rPr lang="en-US" dirty="0" smtClean="0">
                <a:latin typeface="Calibri" pitchFamily="34" charset="0"/>
              </a:rPr>
              <a:t>cost which could have been avoided with annual reconciliation of costs</a:t>
            </a:r>
            <a:endParaRPr lang="en-US" dirty="0">
              <a:latin typeface="Calibri" pitchFamily="34" charset="0"/>
            </a:endParaRPr>
          </a:p>
        </p:txBody>
      </p:sp>
    </p:spTree>
    <p:extLst>
      <p:ext uri="{BB962C8B-B14F-4D97-AF65-F5344CB8AC3E}">
        <p14:creationId xmlns:p14="http://schemas.microsoft.com/office/powerpoint/2010/main" val="182466317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Need for a framework and key insights…1</a:t>
            </a:r>
            <a:endParaRPr lang="en-US" sz="3000" dirty="0"/>
          </a:p>
        </p:txBody>
      </p:sp>
      <p:sp>
        <p:nvSpPr>
          <p:cNvPr id="3" name="Content Placeholder 2"/>
          <p:cNvSpPr>
            <a:spLocks noGrp="1"/>
          </p:cNvSpPr>
          <p:nvPr>
            <p:ph idx="1"/>
          </p:nvPr>
        </p:nvSpPr>
        <p:spPr/>
        <p:txBody>
          <a:bodyPr>
            <a:normAutofit fontScale="70000" lnSpcReduction="20000"/>
          </a:bodyPr>
          <a:lstStyle/>
          <a:p>
            <a:r>
              <a:rPr lang="en-US" dirty="0"/>
              <a:t>L</a:t>
            </a:r>
            <a:r>
              <a:rPr lang="en-US" dirty="0" smtClean="0"/>
              <a:t>arge </a:t>
            </a:r>
            <a:r>
              <a:rPr lang="en-US" dirty="0"/>
              <a:t>variations in the regulations and the practice of levy of fuel surcharge across </a:t>
            </a:r>
            <a:r>
              <a:rPr lang="en-US" dirty="0" smtClean="0"/>
              <a:t>states</a:t>
            </a:r>
          </a:p>
          <a:p>
            <a:endParaRPr lang="en-US" dirty="0" smtClean="0"/>
          </a:p>
          <a:p>
            <a:r>
              <a:rPr lang="en-US" dirty="0" smtClean="0"/>
              <a:t>Need for a guiding </a:t>
            </a:r>
            <a:r>
              <a:rPr lang="en-US" dirty="0"/>
              <a:t>framework at the national level which the states can refer to while implementing fuel surcharge. </a:t>
            </a:r>
            <a:endParaRPr lang="en-US" dirty="0" smtClean="0"/>
          </a:p>
          <a:p>
            <a:endParaRPr lang="en-US" dirty="0" smtClean="0"/>
          </a:p>
          <a:p>
            <a:r>
              <a:rPr lang="en-US" dirty="0" smtClean="0"/>
              <a:t>Such </a:t>
            </a:r>
            <a:r>
              <a:rPr lang="en-US" dirty="0"/>
              <a:t>a </a:t>
            </a:r>
            <a:r>
              <a:rPr lang="en-US" dirty="0" smtClean="0"/>
              <a:t>framework can be based </a:t>
            </a:r>
            <a:r>
              <a:rPr lang="en-US" dirty="0"/>
              <a:t>on implementation experiences in various </a:t>
            </a:r>
            <a:r>
              <a:rPr lang="en-US" dirty="0" smtClean="0"/>
              <a:t>states</a:t>
            </a:r>
          </a:p>
          <a:p>
            <a:endParaRPr lang="en-US" dirty="0" smtClean="0"/>
          </a:p>
          <a:p>
            <a:r>
              <a:rPr lang="en-US" dirty="0" smtClean="0"/>
              <a:t>The </a:t>
            </a:r>
            <a:r>
              <a:rPr lang="en-US" dirty="0"/>
              <a:t>framework could be developed by the Ministry of Power or the Forum of Regulators </a:t>
            </a:r>
            <a:endParaRPr lang="en-US" dirty="0" smtClean="0"/>
          </a:p>
          <a:p>
            <a:endParaRPr lang="en-US" dirty="0"/>
          </a:p>
          <a:p>
            <a:r>
              <a:rPr lang="en-US" dirty="0"/>
              <a:t>C</a:t>
            </a:r>
            <a:r>
              <a:rPr lang="en-US" dirty="0" smtClean="0"/>
              <a:t>ould </a:t>
            </a:r>
            <a:r>
              <a:rPr lang="en-US" dirty="0"/>
              <a:t>act as a practice guide for fuel surcharge </a:t>
            </a:r>
            <a:r>
              <a:rPr lang="en-US" dirty="0" smtClean="0"/>
              <a:t>levy.</a:t>
            </a:r>
          </a:p>
          <a:p>
            <a:endParaRPr lang="en-US" dirty="0" smtClean="0"/>
          </a:p>
          <a:p>
            <a:r>
              <a:rPr lang="en-US" dirty="0" smtClean="0"/>
              <a:t>SERCs </a:t>
            </a:r>
            <a:r>
              <a:rPr lang="en-US" dirty="0"/>
              <a:t>could be free to adopt and adapt practices suitable for their state realities. </a:t>
            </a:r>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23</a:t>
            </a:fld>
            <a:endParaRPr lang="en-GB" dirty="0">
              <a:solidFill>
                <a:prstClr val="white"/>
              </a:solidFill>
            </a:endParaRPr>
          </a:p>
        </p:txBody>
      </p:sp>
    </p:spTree>
    <p:extLst>
      <p:ext uri="{BB962C8B-B14F-4D97-AF65-F5344CB8AC3E}">
        <p14:creationId xmlns:p14="http://schemas.microsoft.com/office/powerpoint/2010/main" val="51778179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72" y="274638"/>
            <a:ext cx="8575148" cy="511156"/>
          </a:xfrm>
        </p:spPr>
        <p:txBody>
          <a:bodyPr/>
          <a:lstStyle/>
          <a:p>
            <a:r>
              <a:rPr lang="en-US" sz="3000" dirty="0" smtClean="0"/>
              <a:t>Need for framework and key insights…2</a:t>
            </a:r>
            <a:endParaRPr lang="en-US" sz="3000" dirty="0"/>
          </a:p>
        </p:txBody>
      </p:sp>
      <p:sp>
        <p:nvSpPr>
          <p:cNvPr id="3" name="Content Placeholder 2"/>
          <p:cNvSpPr>
            <a:spLocks noGrp="1"/>
          </p:cNvSpPr>
          <p:nvPr>
            <p:ph idx="1"/>
          </p:nvPr>
        </p:nvSpPr>
        <p:spPr>
          <a:xfrm>
            <a:off x="179512" y="908720"/>
            <a:ext cx="8856984" cy="5688632"/>
          </a:xfrm>
        </p:spPr>
        <p:txBody>
          <a:bodyPr>
            <a:noAutofit/>
          </a:bodyPr>
          <a:lstStyle/>
          <a:p>
            <a:pPr lvl="0"/>
            <a:r>
              <a:rPr lang="en-US" sz="1800" b="1" dirty="0"/>
              <a:t>Recovery through fuel surcharges to be limited to uncontrollable </a:t>
            </a:r>
            <a:r>
              <a:rPr lang="en-US" sz="1800" b="1" dirty="0" smtClean="0"/>
              <a:t>costs:</a:t>
            </a:r>
          </a:p>
          <a:p>
            <a:pPr lvl="1"/>
            <a:r>
              <a:rPr lang="en-US" sz="1800" dirty="0" smtClean="0"/>
              <a:t>Other cost-heads </a:t>
            </a:r>
            <a:r>
              <a:rPr lang="en-US" sz="1800" dirty="0"/>
              <a:t>which can be considered should be specified ex-ante in </a:t>
            </a:r>
            <a:r>
              <a:rPr lang="en-US" sz="1800" dirty="0" smtClean="0"/>
              <a:t>regulations, orders</a:t>
            </a:r>
          </a:p>
          <a:p>
            <a:pPr lvl="1"/>
            <a:r>
              <a:rPr lang="en-US" sz="1800" dirty="0" smtClean="0"/>
              <a:t>Ad-hoc </a:t>
            </a:r>
            <a:r>
              <a:rPr lang="en-US" sz="1800" dirty="0"/>
              <a:t>inclusion of costs will reduce the legitimacy of the process.</a:t>
            </a:r>
          </a:p>
          <a:p>
            <a:pPr marL="0" indent="0">
              <a:buNone/>
            </a:pPr>
            <a:endParaRPr lang="en-US" sz="1800" dirty="0"/>
          </a:p>
          <a:p>
            <a:pPr lvl="0"/>
            <a:r>
              <a:rPr lang="en-US" sz="1800" b="1" dirty="0"/>
              <a:t>SERCs to </a:t>
            </a:r>
            <a:r>
              <a:rPr lang="en-US" sz="1800" b="1" dirty="0" smtClean="0"/>
              <a:t>provide  </a:t>
            </a:r>
            <a:r>
              <a:rPr lang="en-US" sz="1800" b="1" dirty="0"/>
              <a:t>information to encourage informed public scrutiny of </a:t>
            </a:r>
            <a:r>
              <a:rPr lang="en-US" sz="1800" b="1" dirty="0" smtClean="0"/>
              <a:t>surcharge</a:t>
            </a:r>
          </a:p>
          <a:p>
            <a:pPr lvl="1"/>
            <a:r>
              <a:rPr lang="en-US" sz="1800" dirty="0" smtClean="0"/>
              <a:t> SERC to report </a:t>
            </a:r>
            <a:r>
              <a:rPr lang="en-US" sz="1800" dirty="0"/>
              <a:t>potential reduction in revenue requirement </a:t>
            </a:r>
            <a:r>
              <a:rPr lang="en-US" sz="1800" dirty="0" smtClean="0"/>
              <a:t>(by </a:t>
            </a:r>
            <a:r>
              <a:rPr lang="en-US" sz="1800" dirty="0"/>
              <a:t>avoiding carrying </a:t>
            </a:r>
            <a:r>
              <a:rPr lang="en-US" sz="1800" dirty="0" smtClean="0"/>
              <a:t>costs) </a:t>
            </a:r>
          </a:p>
          <a:p>
            <a:pPr lvl="1"/>
            <a:r>
              <a:rPr lang="en-US" sz="1800" dirty="0" smtClean="0"/>
              <a:t>SERCs can </a:t>
            </a:r>
            <a:r>
              <a:rPr lang="en-US" sz="1800" dirty="0"/>
              <a:t>regularly publishes details of station-wise costs passed on to consumers, revenue recovered, subsidy availed, carrying costs applied and the detailed calculations done by the DISCOMs </a:t>
            </a:r>
            <a:r>
              <a:rPr lang="en-US" sz="1800" dirty="0" smtClean="0"/>
              <a:t>/ ERC</a:t>
            </a:r>
          </a:p>
          <a:p>
            <a:pPr lvl="1"/>
            <a:endParaRPr lang="en-US" sz="1800" dirty="0" smtClean="0"/>
          </a:p>
          <a:p>
            <a:r>
              <a:rPr lang="en-US" sz="1800" b="1" dirty="0" smtClean="0"/>
              <a:t>Penalties </a:t>
            </a:r>
            <a:r>
              <a:rPr lang="en-US" sz="1800" b="1" dirty="0"/>
              <a:t>for delays in </a:t>
            </a:r>
            <a:r>
              <a:rPr lang="en-US" sz="1800" b="1" dirty="0" smtClean="0"/>
              <a:t>filing</a:t>
            </a:r>
          </a:p>
          <a:p>
            <a:pPr lvl="1"/>
            <a:r>
              <a:rPr lang="en-US" sz="1800" dirty="0" smtClean="0"/>
              <a:t>Forfeiting </a:t>
            </a:r>
            <a:r>
              <a:rPr lang="en-US" sz="1800" dirty="0"/>
              <a:t>of cost recovery due to delayed filing </a:t>
            </a:r>
            <a:endParaRPr lang="en-US" sz="1800" dirty="0" smtClean="0"/>
          </a:p>
          <a:p>
            <a:pPr lvl="1"/>
            <a:r>
              <a:rPr lang="en-US" sz="1800" dirty="0" smtClean="0"/>
              <a:t>Alternatively</a:t>
            </a:r>
            <a:r>
              <a:rPr lang="en-US" sz="1800" dirty="0"/>
              <a:t>, </a:t>
            </a:r>
            <a:r>
              <a:rPr lang="en-US" sz="1800" dirty="0" smtClean="0"/>
              <a:t>costs </a:t>
            </a:r>
            <a:r>
              <a:rPr lang="en-US" sz="1800" dirty="0"/>
              <a:t>claimed under fuel surcharge should not be subject to carrying costs. U</a:t>
            </a:r>
            <a:r>
              <a:rPr lang="en-US" sz="1800" dirty="0" smtClean="0"/>
              <a:t>nless  </a:t>
            </a:r>
            <a:r>
              <a:rPr lang="en-US" sz="1800" dirty="0"/>
              <a:t>delay is due to exigent circumstances /</a:t>
            </a:r>
            <a:r>
              <a:rPr lang="en-US" sz="1800" dirty="0" smtClean="0"/>
              <a:t> delay </a:t>
            </a:r>
            <a:r>
              <a:rPr lang="en-US" sz="1800" dirty="0"/>
              <a:t>in action by </a:t>
            </a:r>
            <a:r>
              <a:rPr lang="en-US" sz="1800" dirty="0" smtClean="0"/>
              <a:t>the SERC</a:t>
            </a:r>
          </a:p>
          <a:p>
            <a:pPr lvl="1"/>
            <a:r>
              <a:rPr lang="en-US" sz="1800" dirty="0" smtClean="0"/>
              <a:t>SERCs to </a:t>
            </a:r>
            <a:r>
              <a:rPr lang="en-US" sz="1800" dirty="0"/>
              <a:t>initiate suo motu proceedings </a:t>
            </a:r>
            <a:r>
              <a:rPr lang="en-US" sz="1800" dirty="0" smtClean="0"/>
              <a:t>in case of delay</a:t>
            </a:r>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24</a:t>
            </a:fld>
            <a:endParaRPr lang="en-GB" dirty="0">
              <a:solidFill>
                <a:prstClr val="white"/>
              </a:solidFill>
            </a:endParaRPr>
          </a:p>
        </p:txBody>
      </p:sp>
    </p:spTree>
    <p:extLst>
      <p:ext uri="{BB962C8B-B14F-4D97-AF65-F5344CB8AC3E}">
        <p14:creationId xmlns:p14="http://schemas.microsoft.com/office/powerpoint/2010/main" val="62531900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72" y="274638"/>
            <a:ext cx="8287116" cy="511156"/>
          </a:xfrm>
        </p:spPr>
        <p:txBody>
          <a:bodyPr/>
          <a:lstStyle/>
          <a:p>
            <a:r>
              <a:rPr lang="en-US" sz="3000" dirty="0" smtClean="0"/>
              <a:t>Need for framework and key insights…3</a:t>
            </a:r>
            <a:endParaRPr lang="en-US" sz="3000" dirty="0"/>
          </a:p>
        </p:txBody>
      </p:sp>
      <p:sp>
        <p:nvSpPr>
          <p:cNvPr id="3" name="Content Placeholder 2"/>
          <p:cNvSpPr>
            <a:spLocks noGrp="1"/>
          </p:cNvSpPr>
          <p:nvPr>
            <p:ph idx="1"/>
          </p:nvPr>
        </p:nvSpPr>
        <p:spPr>
          <a:xfrm>
            <a:off x="457200" y="1116106"/>
            <a:ext cx="8435280" cy="5010057"/>
          </a:xfrm>
        </p:spPr>
        <p:txBody>
          <a:bodyPr>
            <a:normAutofit fontScale="92500"/>
          </a:bodyPr>
          <a:lstStyle/>
          <a:p>
            <a:pPr lvl="0"/>
            <a:r>
              <a:rPr lang="en-US" sz="1800" b="1" dirty="0"/>
              <a:t>Ceiling on fuel surcharges based on energy charges with carrying cost settlement at the end of the </a:t>
            </a:r>
            <a:r>
              <a:rPr lang="en-US" sz="1800" b="1" dirty="0" smtClean="0"/>
              <a:t>year</a:t>
            </a:r>
          </a:p>
          <a:p>
            <a:pPr lvl="1"/>
            <a:r>
              <a:rPr lang="en-US" sz="1800" dirty="0" smtClean="0"/>
              <a:t>Ceilings on the basis of power procurement costs can be high and carrying costs build-up can defeat the purpose of levying fuel surcharges.</a:t>
            </a:r>
            <a:endParaRPr lang="en-US" sz="1800" dirty="0"/>
          </a:p>
          <a:p>
            <a:pPr marL="0" lvl="0" indent="0">
              <a:buNone/>
            </a:pPr>
            <a:endParaRPr lang="en-US" sz="1800" b="1" dirty="0"/>
          </a:p>
          <a:p>
            <a:pPr lvl="0"/>
            <a:r>
              <a:rPr lang="en-US" sz="1800" b="1" dirty="0"/>
              <a:t>Levy of fuel surcharge should not change the cross-subsidy structure and tariff design:</a:t>
            </a:r>
          </a:p>
          <a:p>
            <a:pPr lvl="1"/>
            <a:r>
              <a:rPr lang="en-US" sz="1800" dirty="0" smtClean="0"/>
              <a:t>Akin </a:t>
            </a:r>
            <a:r>
              <a:rPr lang="en-US" sz="1800" dirty="0"/>
              <a:t>to tariffs, there is a need for support to consumers with low paying capacities.</a:t>
            </a:r>
          </a:p>
          <a:p>
            <a:pPr lvl="1"/>
            <a:r>
              <a:rPr lang="en-US" sz="1800" dirty="0"/>
              <a:t> </a:t>
            </a:r>
            <a:r>
              <a:rPr lang="en-US" sz="1800" dirty="0" smtClean="0"/>
              <a:t>Emphasized </a:t>
            </a:r>
            <a:r>
              <a:rPr lang="en-US" sz="1800" dirty="0"/>
              <a:t>in a  2016 Supreme Court judgment on the levy in Andhra Pradesh </a:t>
            </a:r>
            <a:r>
              <a:rPr lang="en-US" sz="1800" dirty="0" smtClean="0"/>
              <a:t>.</a:t>
            </a:r>
            <a:endParaRPr lang="en-US" sz="1800" dirty="0"/>
          </a:p>
          <a:p>
            <a:pPr lvl="1"/>
            <a:r>
              <a:rPr lang="en-US" sz="1800" dirty="0"/>
              <a:t>Extent of support through subsidies and cross-subsidies can vary given state realities, and needs to be deliberated by the </a:t>
            </a:r>
            <a:r>
              <a:rPr lang="en-US" sz="1800" dirty="0" smtClean="0"/>
              <a:t>Commission.</a:t>
            </a:r>
            <a:endParaRPr lang="en-US" sz="1800" dirty="0"/>
          </a:p>
          <a:p>
            <a:pPr lvl="1"/>
            <a:endParaRPr lang="en-US" sz="1800" dirty="0"/>
          </a:p>
          <a:p>
            <a:r>
              <a:rPr lang="en-US" sz="1800" b="1" dirty="0"/>
              <a:t>Detailed </a:t>
            </a:r>
            <a:r>
              <a:rPr lang="en-US" sz="1800" b="1" dirty="0" smtClean="0"/>
              <a:t>vetting of </a:t>
            </a:r>
            <a:r>
              <a:rPr lang="en-US" sz="1800" b="1" dirty="0"/>
              <a:t>costs and revenue recovered to take place </a:t>
            </a:r>
            <a:r>
              <a:rPr lang="en-US" sz="1800" b="1" dirty="0" smtClean="0"/>
              <a:t>with  </a:t>
            </a:r>
            <a:r>
              <a:rPr lang="en-US" sz="1800" b="1" dirty="0"/>
              <a:t>tariff determination process:</a:t>
            </a:r>
          </a:p>
          <a:p>
            <a:pPr lvl="1"/>
            <a:r>
              <a:rPr lang="en-US" sz="1800" dirty="0"/>
              <a:t>Ideally,  quarterly vetting and verification of costs by SERCs should be adopted </a:t>
            </a:r>
            <a:r>
              <a:rPr lang="en-US" sz="1800" dirty="0" smtClean="0"/>
              <a:t>. </a:t>
            </a:r>
            <a:endParaRPr lang="en-US" sz="1800" dirty="0"/>
          </a:p>
          <a:p>
            <a:pPr lvl="1"/>
            <a:r>
              <a:rPr lang="en-US" sz="1800" dirty="0"/>
              <a:t>If such a process is </a:t>
            </a:r>
            <a:r>
              <a:rPr lang="en-US" sz="1800" dirty="0" smtClean="0"/>
              <a:t>onerous, </a:t>
            </a:r>
            <a:r>
              <a:rPr lang="en-US" sz="1800" dirty="0"/>
              <a:t>detailed </a:t>
            </a:r>
            <a:r>
              <a:rPr lang="en-US" sz="1800" dirty="0" smtClean="0"/>
              <a:t>vetting </a:t>
            </a:r>
            <a:r>
              <a:rPr lang="en-US" sz="1800" dirty="0"/>
              <a:t>should be part of every </a:t>
            </a:r>
            <a:r>
              <a:rPr lang="en-US" sz="1800" dirty="0" smtClean="0"/>
              <a:t>tariff </a:t>
            </a:r>
            <a:r>
              <a:rPr lang="en-US" sz="1800" dirty="0"/>
              <a:t>determination process. </a:t>
            </a:r>
          </a:p>
          <a:p>
            <a:endParaRPr lang="en-US" sz="40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25</a:t>
            </a:fld>
            <a:endParaRPr lang="en-GB" dirty="0">
              <a:solidFill>
                <a:prstClr val="white"/>
              </a:solidFill>
            </a:endParaRPr>
          </a:p>
        </p:txBody>
      </p:sp>
    </p:spTree>
    <p:extLst>
      <p:ext uri="{BB962C8B-B14F-4D97-AF65-F5344CB8AC3E}">
        <p14:creationId xmlns:p14="http://schemas.microsoft.com/office/powerpoint/2010/main" val="397057763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smtClean="0"/>
              <a:t>Thank you</a:t>
            </a:r>
            <a:endParaRPr lang="en-US" sz="4800" dirty="0"/>
          </a:p>
        </p:txBody>
      </p:sp>
      <p:sp>
        <p:nvSpPr>
          <p:cNvPr id="6" name="Subtitle 5"/>
          <p:cNvSpPr>
            <a:spLocks noGrp="1"/>
          </p:cNvSpPr>
          <p:nvPr>
            <p:ph type="subTitle" idx="1"/>
          </p:nvPr>
        </p:nvSpPr>
        <p:spPr/>
        <p:txBody>
          <a:bodyPr/>
          <a:lstStyle/>
          <a:p>
            <a:r>
              <a:rPr lang="en-US" dirty="0" smtClean="0">
                <a:hlinkClick r:id="rId2"/>
              </a:rPr>
              <a:t>ann@prayaspune.org</a:t>
            </a:r>
            <a:endParaRPr lang="en-US" dirty="0" smtClean="0"/>
          </a:p>
          <a:p>
            <a:r>
              <a:rPr lang="en-US" dirty="0">
                <a:hlinkClick r:id="rId3"/>
              </a:rPr>
              <a:t>manabika@</a:t>
            </a:r>
            <a:r>
              <a:rPr lang="en-US" dirty="0" smtClean="0">
                <a:hlinkClick r:id="rId3"/>
              </a:rPr>
              <a:t>prayaspune.org</a:t>
            </a:r>
            <a:endParaRPr lang="en-US" dirty="0" smtClean="0"/>
          </a:p>
          <a:p>
            <a:r>
              <a:rPr lang="en-US" dirty="0" smtClean="0">
                <a:hlinkClick r:id="rId4"/>
              </a:rPr>
              <a:t>shantanu@prayaspune.org</a:t>
            </a:r>
            <a:endParaRPr lang="en-US" dirty="0" smtClean="0"/>
          </a:p>
          <a:p>
            <a:endParaRPr lang="en-US" dirty="0"/>
          </a:p>
        </p:txBody>
      </p:sp>
      <p:sp>
        <p:nvSpPr>
          <p:cNvPr id="4" name="Slide Number Placeholder 3"/>
          <p:cNvSpPr>
            <a:spLocks noGrp="1"/>
          </p:cNvSpPr>
          <p:nvPr>
            <p:ph type="sldNum" sz="quarter" idx="4294967295"/>
          </p:nvPr>
        </p:nvSpPr>
        <p:spPr>
          <a:xfrm>
            <a:off x="7010400" y="6413500"/>
            <a:ext cx="2133600" cy="365125"/>
          </a:xfrm>
        </p:spPr>
        <p:txBody>
          <a:bodyPr/>
          <a:lstStyle/>
          <a:p>
            <a:pPr>
              <a:defRPr/>
            </a:pPr>
            <a:fld id="{C1E71194-F6AE-498C-929E-3BC01E3B24E2}" type="slidenum">
              <a:rPr lang="en-GB" smtClean="0">
                <a:solidFill>
                  <a:prstClr val="white"/>
                </a:solidFill>
              </a:rPr>
              <a:pPr>
                <a:defRPr/>
              </a:pPr>
              <a:t>26</a:t>
            </a:fld>
            <a:endParaRPr lang="en-GB" dirty="0">
              <a:solidFill>
                <a:prstClr val="white"/>
              </a:solidFill>
            </a:endParaRPr>
          </a:p>
        </p:txBody>
      </p:sp>
    </p:spTree>
    <p:extLst>
      <p:ext uri="{BB962C8B-B14F-4D97-AF65-F5344CB8AC3E}">
        <p14:creationId xmlns:p14="http://schemas.microsoft.com/office/powerpoint/2010/main" val="299163628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fuel surcharges?</a:t>
            </a:r>
            <a:endParaRPr lang="en-US" dirty="0"/>
          </a:p>
        </p:txBody>
      </p:sp>
      <p:sp>
        <p:nvSpPr>
          <p:cNvPr id="3" name="Content Placeholder 2"/>
          <p:cNvSpPr>
            <a:spLocks noGrp="1"/>
          </p:cNvSpPr>
          <p:nvPr>
            <p:ph idx="1"/>
          </p:nvPr>
        </p:nvSpPr>
        <p:spPr>
          <a:xfrm>
            <a:off x="323528" y="908720"/>
            <a:ext cx="8229600" cy="5328592"/>
          </a:xfrm>
        </p:spPr>
        <p:txBody>
          <a:bodyPr>
            <a:noAutofit/>
          </a:bodyPr>
          <a:lstStyle/>
          <a:p>
            <a:r>
              <a:rPr lang="en-US" sz="1800" dirty="0"/>
              <a:t>Power procurement costs, can ↑ due to uncontrollable factors:</a:t>
            </a:r>
          </a:p>
          <a:p>
            <a:pPr lvl="1"/>
            <a:r>
              <a:rPr lang="en-US" sz="1800" dirty="0"/>
              <a:t>change in fuel prices</a:t>
            </a:r>
          </a:p>
          <a:p>
            <a:pPr lvl="1"/>
            <a:r>
              <a:rPr lang="en-US" sz="1800" dirty="0"/>
              <a:t>change in tax/cess rates</a:t>
            </a:r>
          </a:p>
          <a:p>
            <a:pPr lvl="1"/>
            <a:r>
              <a:rPr lang="en-US" sz="1800" dirty="0"/>
              <a:t>revision of rail freight charges for coal transportation etc.</a:t>
            </a:r>
          </a:p>
          <a:p>
            <a:pPr marL="457200" lvl="1" indent="0">
              <a:buNone/>
            </a:pPr>
            <a:endParaRPr lang="en-US" sz="1800" dirty="0"/>
          </a:p>
          <a:p>
            <a:r>
              <a:rPr lang="en-US" sz="1800" dirty="0"/>
              <a:t>Such expenses cannot be met through recovery of approved tariffs.</a:t>
            </a:r>
          </a:p>
          <a:p>
            <a:pPr lvl="1"/>
            <a:r>
              <a:rPr lang="en-US" sz="1800" dirty="0"/>
              <a:t>Increases DISCOM’s working capital requirement  </a:t>
            </a:r>
            <a:r>
              <a:rPr lang="en-US" sz="1800" dirty="0">
                <a:sym typeface="Wingdings" pitchFamily="2" charset="2"/>
              </a:rPr>
              <a:t></a:t>
            </a:r>
            <a:r>
              <a:rPr lang="en-US" sz="1800" dirty="0"/>
              <a:t> short-term liabilities.</a:t>
            </a:r>
          </a:p>
          <a:p>
            <a:pPr lvl="1"/>
            <a:r>
              <a:rPr lang="en-US" sz="1800" dirty="0"/>
              <a:t>Leads to carrying cost to be recovered from consumers at the end of the year</a:t>
            </a:r>
            <a:r>
              <a:rPr lang="en-US" sz="1800" dirty="0" smtClean="0"/>
              <a:t>.</a:t>
            </a:r>
          </a:p>
          <a:p>
            <a:pPr marL="457200" lvl="1" indent="0">
              <a:buNone/>
            </a:pPr>
            <a:endParaRPr lang="en-US" sz="1800" dirty="0"/>
          </a:p>
          <a:p>
            <a:r>
              <a:rPr lang="en-US" sz="1800" dirty="0"/>
              <a:t>Fuel surcharges are levied  to address deviation in actual costs (especially power procurement costs) from costs approved by SERC at the beginning of the year.</a:t>
            </a:r>
          </a:p>
          <a:p>
            <a:endParaRPr lang="en-US" sz="1800" dirty="0"/>
          </a:p>
          <a:p>
            <a:r>
              <a:rPr lang="en-US" sz="1800" dirty="0" smtClean="0"/>
              <a:t>Per </a:t>
            </a:r>
            <a:r>
              <a:rPr lang="en-US" sz="1800" dirty="0" smtClean="0"/>
              <a:t>unit surcharge levied over and above tariffs which are approved by SERC on an annual basis.</a:t>
            </a:r>
          </a:p>
          <a:p>
            <a:pPr lvl="1"/>
            <a:r>
              <a:rPr lang="en-US" sz="1800" dirty="0" smtClean="0"/>
              <a:t>Typically levied on a monthly basis and determined on a quarterly basis.</a:t>
            </a:r>
          </a:p>
          <a:p>
            <a:endParaRPr lang="en-US" sz="1800" dirty="0" smtClean="0"/>
          </a:p>
          <a:p>
            <a:endParaRPr lang="en-US" sz="1800" dirty="0"/>
          </a:p>
          <a:p>
            <a:endParaRPr lang="en-US" sz="1800" dirty="0" smtClean="0"/>
          </a:p>
          <a:p>
            <a:endParaRPr lang="en-US" sz="1800" dirty="0"/>
          </a:p>
        </p:txBody>
      </p:sp>
    </p:spTree>
    <p:extLst>
      <p:ext uri="{BB962C8B-B14F-4D97-AF65-F5344CB8AC3E}">
        <p14:creationId xmlns:p14="http://schemas.microsoft.com/office/powerpoint/2010/main" val="5546097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relevant?</a:t>
            </a:r>
            <a:endParaRPr lang="en-US" dirty="0"/>
          </a:p>
        </p:txBody>
      </p:sp>
      <p:sp>
        <p:nvSpPr>
          <p:cNvPr id="3" name="Content Placeholder 2"/>
          <p:cNvSpPr>
            <a:spLocks noGrp="1"/>
          </p:cNvSpPr>
          <p:nvPr>
            <p:ph idx="1"/>
          </p:nvPr>
        </p:nvSpPr>
        <p:spPr/>
        <p:txBody>
          <a:bodyPr>
            <a:normAutofit lnSpcReduction="10000"/>
          </a:bodyPr>
          <a:lstStyle/>
          <a:p>
            <a:r>
              <a:rPr lang="en-US" sz="1800" dirty="0"/>
              <a:t>Fuel surcharges help avoid carrying cost for consumers and ease the cash flow situation of the </a:t>
            </a:r>
            <a:r>
              <a:rPr lang="en-US" sz="1800" dirty="0" smtClean="0"/>
              <a:t>generators and DISCOMs</a:t>
            </a:r>
            <a:r>
              <a:rPr lang="en-US" sz="1800" dirty="0"/>
              <a:t>. </a:t>
            </a:r>
            <a:endParaRPr lang="en-US" sz="1800" dirty="0" smtClean="0"/>
          </a:p>
          <a:p>
            <a:pPr lvl="1"/>
            <a:r>
              <a:rPr lang="en-US" sz="1800" dirty="0" smtClean="0"/>
              <a:t>Significant policy push as it is seen as a way to ensure generation viability and to reduce DISCOM liabilities</a:t>
            </a:r>
            <a:endParaRPr lang="en-US" sz="1800" dirty="0"/>
          </a:p>
          <a:p>
            <a:endParaRPr lang="en-US" sz="1800" dirty="0"/>
          </a:p>
          <a:p>
            <a:r>
              <a:rPr lang="en-US" sz="1800" dirty="0" smtClean="0"/>
              <a:t>Despite policy push, the response to adoption of fuel surcharges has been mixed.</a:t>
            </a:r>
          </a:p>
          <a:p>
            <a:pPr marL="0" indent="0">
              <a:buNone/>
            </a:pPr>
            <a:endParaRPr lang="en-US" sz="1800" dirty="0" smtClean="0"/>
          </a:p>
          <a:p>
            <a:r>
              <a:rPr lang="en-US" sz="1800" dirty="0" smtClean="0"/>
              <a:t>In states which have been actively levying fuel surcharges, the impact is significant.</a:t>
            </a:r>
          </a:p>
          <a:p>
            <a:pPr lvl="1"/>
            <a:r>
              <a:rPr lang="en-US" sz="1800" dirty="0" smtClean="0"/>
              <a:t>Accounting for 7% to 25% of total revenue recovered from consumers.</a:t>
            </a:r>
          </a:p>
          <a:p>
            <a:pPr marL="457200" lvl="1" indent="0">
              <a:buNone/>
            </a:pPr>
            <a:endParaRPr lang="en-US" sz="1800" dirty="0" smtClean="0"/>
          </a:p>
          <a:p>
            <a:r>
              <a:rPr lang="en-US" sz="1800" dirty="0" smtClean="0"/>
              <a:t>Public acceptance of fuel surcharges is low not only because it is an additional tariff but also due to:</a:t>
            </a:r>
          </a:p>
          <a:p>
            <a:pPr lvl="1"/>
            <a:r>
              <a:rPr lang="en-US" sz="1800" dirty="0" smtClean="0"/>
              <a:t>Lack of transparency in determination</a:t>
            </a:r>
          </a:p>
          <a:p>
            <a:pPr lvl="1"/>
            <a:r>
              <a:rPr lang="en-US" sz="1800" dirty="0" smtClean="0"/>
              <a:t>Lack of  adequate processes to hold DISCOMs accountable for costs incurred and recovery of surcharge</a:t>
            </a:r>
          </a:p>
          <a:p>
            <a:pPr lvl="1"/>
            <a:r>
              <a:rPr lang="en-US" sz="1800" dirty="0" smtClean="0"/>
              <a:t>Lack of public participation in determination and vetting of fuel surcharges.</a:t>
            </a:r>
            <a:endParaRPr lang="en-US" sz="18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4</a:t>
            </a:fld>
            <a:endParaRPr lang="en-GB" dirty="0">
              <a:solidFill>
                <a:prstClr val="white"/>
              </a:solidFill>
            </a:endParaRPr>
          </a:p>
        </p:txBody>
      </p:sp>
    </p:spTree>
    <p:extLst>
      <p:ext uri="{BB962C8B-B14F-4D97-AF65-F5344CB8AC3E}">
        <p14:creationId xmlns:p14="http://schemas.microsoft.com/office/powerpoint/2010/main" val="222588520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Mandate before 2011</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3761879"/>
              </p:ext>
            </p:extLst>
          </p:nvPr>
        </p:nvGraphicFramePr>
        <p:xfrm>
          <a:off x="107504" y="836712"/>
          <a:ext cx="8856984" cy="5040560"/>
        </p:xfrm>
        <a:graphic>
          <a:graphicData uri="http://schemas.openxmlformats.org/drawingml/2006/table">
            <a:tbl>
              <a:tblPr firstRow="1" firstCol="1">
                <a:tableStyleId>{1E171933-4619-4E11-9A3F-F7608DF75F80}</a:tableStyleId>
              </a:tblPr>
              <a:tblGrid>
                <a:gridCol w="2662410"/>
                <a:gridCol w="6194574"/>
              </a:tblGrid>
              <a:tr h="541708">
                <a:tc>
                  <a:txBody>
                    <a:bodyPr/>
                    <a:lstStyle/>
                    <a:p>
                      <a:pPr marL="0" marR="0" algn="ctr">
                        <a:lnSpc>
                          <a:spcPct val="115000"/>
                        </a:lnSpc>
                        <a:spcBef>
                          <a:spcPts val="0"/>
                        </a:spcBef>
                        <a:spcAft>
                          <a:spcPts val="0"/>
                        </a:spcAft>
                      </a:pPr>
                      <a:r>
                        <a:rPr lang="en-US" sz="1900" dirty="0">
                          <a:effectLst/>
                          <a:latin typeface="Calibri" pitchFamily="34" charset="0"/>
                        </a:rPr>
                        <a:t>Name and Year</a:t>
                      </a:r>
                      <a:endParaRPr lang="en-US" sz="19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900" dirty="0">
                          <a:effectLst/>
                          <a:latin typeface="Calibri" pitchFamily="34" charset="0"/>
                        </a:rPr>
                        <a:t>Description</a:t>
                      </a:r>
                      <a:endParaRPr lang="en-US" sz="1900" dirty="0">
                        <a:effectLst/>
                        <a:latin typeface="Calibri" pitchFamily="34" charset="0"/>
                        <a:ea typeface="Calibri"/>
                        <a:cs typeface="Times New Roman"/>
                      </a:endParaRPr>
                    </a:p>
                  </a:txBody>
                  <a:tcPr marL="68580" marR="68580" marT="0" marB="0" anchor="ctr"/>
                </a:tc>
              </a:tr>
              <a:tr h="889295">
                <a:tc>
                  <a:txBody>
                    <a:bodyPr/>
                    <a:lstStyle/>
                    <a:p>
                      <a:pPr marL="0" marR="0">
                        <a:lnSpc>
                          <a:spcPct val="115000"/>
                        </a:lnSpc>
                        <a:spcBef>
                          <a:spcPts val="0"/>
                        </a:spcBef>
                        <a:spcAft>
                          <a:spcPts val="0"/>
                        </a:spcAft>
                      </a:pPr>
                      <a:r>
                        <a:rPr lang="en-US" sz="1500" dirty="0">
                          <a:effectLst/>
                          <a:latin typeface="Calibri" pitchFamily="34" charset="0"/>
                        </a:rPr>
                        <a:t>Report of the committee on power chaired by V.G. Rajadhyaksha, 1980</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Mid-year increases in wages and coal prices should be recovered through tariff </a:t>
                      </a:r>
                      <a:r>
                        <a:rPr lang="en-US" sz="1500" dirty="0" smtClean="0">
                          <a:effectLst/>
                          <a:latin typeface="Calibri" pitchFamily="34" charset="0"/>
                        </a:rPr>
                        <a:t>review.</a:t>
                      </a:r>
                      <a:endParaRPr lang="en-US" sz="1500" dirty="0">
                        <a:effectLst/>
                        <a:latin typeface="Calibri" pitchFamily="34" charset="0"/>
                        <a:ea typeface="Calibri"/>
                        <a:cs typeface="Times New Roman"/>
                      </a:endParaRPr>
                    </a:p>
                  </a:txBody>
                  <a:tcPr marL="68580" marR="68580" marT="0" marB="0" anchor="ctr"/>
                </a:tc>
              </a:tr>
              <a:tr h="592863">
                <a:tc>
                  <a:txBody>
                    <a:bodyPr/>
                    <a:lstStyle/>
                    <a:p>
                      <a:pPr marL="0" marR="0">
                        <a:lnSpc>
                          <a:spcPct val="115000"/>
                        </a:lnSpc>
                        <a:spcBef>
                          <a:spcPts val="0"/>
                        </a:spcBef>
                        <a:spcAft>
                          <a:spcPts val="0"/>
                        </a:spcAft>
                      </a:pPr>
                      <a:r>
                        <a:rPr lang="en-US" sz="1500" dirty="0">
                          <a:effectLst/>
                          <a:latin typeface="Calibri" pitchFamily="34" charset="0"/>
                        </a:rPr>
                        <a:t>Common Minimum Action Plan for Power, 1996</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Fuel surcharges are to be automatically incorporated into the tariff. </a:t>
                      </a:r>
                      <a:endParaRPr lang="en-US" sz="1500" dirty="0">
                        <a:effectLst/>
                        <a:latin typeface="Calibri" pitchFamily="34" charset="0"/>
                        <a:ea typeface="Calibri"/>
                        <a:cs typeface="Times New Roman"/>
                      </a:endParaRPr>
                    </a:p>
                  </a:txBody>
                  <a:tcPr marL="68580" marR="68580" marT="0" marB="0" anchor="ctr"/>
                </a:tc>
              </a:tr>
              <a:tr h="871896">
                <a:tc>
                  <a:txBody>
                    <a:bodyPr/>
                    <a:lstStyle/>
                    <a:p>
                      <a:pPr marL="0" marR="0">
                        <a:lnSpc>
                          <a:spcPct val="115000"/>
                        </a:lnSpc>
                        <a:spcBef>
                          <a:spcPts val="0"/>
                        </a:spcBef>
                        <a:spcAft>
                          <a:spcPts val="0"/>
                        </a:spcAft>
                      </a:pPr>
                      <a:r>
                        <a:rPr lang="en-US" sz="1500" dirty="0">
                          <a:effectLst/>
                          <a:latin typeface="Calibri" pitchFamily="34" charset="0"/>
                        </a:rPr>
                        <a:t>State Power Sector Reform Acts, 1996–2000</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dirty="0">
                          <a:effectLst/>
                          <a:latin typeface="Calibri" pitchFamily="34" charset="0"/>
                        </a:rPr>
                        <a:t>States like Andhra Pradesh, Odisha, Haryana, Rajasthan, and Karnataka allowed for fuel surcharge in the State Electricity </a:t>
                      </a:r>
                      <a:r>
                        <a:rPr lang="en-US" sz="1500" dirty="0" smtClean="0">
                          <a:effectLst/>
                          <a:latin typeface="Calibri" pitchFamily="34" charset="0"/>
                        </a:rPr>
                        <a:t>Acts. </a:t>
                      </a:r>
                      <a:r>
                        <a:rPr lang="en-US" sz="1500" dirty="0">
                          <a:effectLst/>
                          <a:latin typeface="Calibri" pitchFamily="34" charset="0"/>
                        </a:rPr>
                        <a:t>Committees on reforms </a:t>
                      </a:r>
                      <a:r>
                        <a:rPr lang="en-US" sz="1500" dirty="0" smtClean="0">
                          <a:effectLst/>
                          <a:latin typeface="Calibri" pitchFamily="34" charset="0"/>
                        </a:rPr>
                        <a:t>reiterated </a:t>
                      </a:r>
                      <a:r>
                        <a:rPr lang="en-US" sz="1500" dirty="0">
                          <a:effectLst/>
                          <a:latin typeface="Calibri" pitchFamily="34" charset="0"/>
                        </a:rPr>
                        <a:t>the need for fuel </a:t>
                      </a:r>
                      <a:r>
                        <a:rPr lang="en-US" sz="1500" dirty="0" smtClean="0">
                          <a:effectLst/>
                          <a:latin typeface="Calibri" pitchFamily="34" charset="0"/>
                        </a:rPr>
                        <a:t>surcharges.</a:t>
                      </a:r>
                      <a:endParaRPr lang="en-US" sz="1500" dirty="0">
                        <a:effectLst/>
                        <a:latin typeface="Calibri" pitchFamily="34" charset="0"/>
                        <a:ea typeface="Calibri"/>
                        <a:cs typeface="Times New Roman"/>
                      </a:endParaRPr>
                    </a:p>
                  </a:txBody>
                  <a:tcPr marL="68580" marR="68580" marT="0" marB="0" anchor="ctr"/>
                </a:tc>
              </a:tr>
              <a:tr h="1255503">
                <a:tc>
                  <a:txBody>
                    <a:bodyPr/>
                    <a:lstStyle/>
                    <a:p>
                      <a:pPr marL="0" marR="0">
                        <a:lnSpc>
                          <a:spcPct val="115000"/>
                        </a:lnSpc>
                        <a:spcBef>
                          <a:spcPts val="0"/>
                        </a:spcBef>
                        <a:spcAft>
                          <a:spcPts val="0"/>
                        </a:spcAft>
                      </a:pPr>
                      <a:r>
                        <a:rPr lang="en-US" sz="1500" dirty="0">
                          <a:solidFill>
                            <a:srgbClr val="404040"/>
                          </a:solidFill>
                          <a:effectLst/>
                          <a:latin typeface="Calibri"/>
                          <a:ea typeface="Calibri"/>
                          <a:cs typeface="Times New Roman"/>
                        </a:rPr>
                        <a:t>The Electricity Act, 2003</a:t>
                      </a:r>
                      <a:endParaRPr lang="en-US" sz="1500" dirty="0">
                        <a:effectLst/>
                        <a:latin typeface="Calibri"/>
                        <a:ea typeface="Calibri"/>
                        <a:cs typeface="Times New Roman"/>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500" dirty="0" smtClean="0">
                          <a:solidFill>
                            <a:srgbClr val="404040"/>
                          </a:solidFill>
                          <a:effectLst/>
                          <a:latin typeface="Calibri"/>
                          <a:ea typeface="Calibri"/>
                          <a:cs typeface="Times New Roman"/>
                        </a:rPr>
                        <a:t> </a:t>
                      </a:r>
                      <a:r>
                        <a:rPr lang="en-US" sz="1500" dirty="0">
                          <a:solidFill>
                            <a:srgbClr val="404040"/>
                          </a:solidFill>
                          <a:effectLst/>
                          <a:latin typeface="Calibri"/>
                          <a:ea typeface="Calibri"/>
                          <a:cs typeface="Times New Roman"/>
                        </a:rPr>
                        <a:t>Section 62 (4) </a:t>
                      </a:r>
                      <a:r>
                        <a:rPr kumimoji="0" lang="en-US" sz="1500" b="0" i="0" u="none" strike="noStrike" cap="none" normalizeH="0" baseline="30000" dirty="0" smtClean="0">
                          <a:ln>
                            <a:noFill/>
                          </a:ln>
                          <a:solidFill>
                            <a:srgbClr val="404040"/>
                          </a:solidFill>
                          <a:effectLst/>
                          <a:latin typeface="Calibri" pitchFamily="34" charset="0"/>
                          <a:ea typeface="Calibri"/>
                          <a:cs typeface="Times New Roman" pitchFamily="18" charset="0"/>
                        </a:rPr>
                        <a:t> </a:t>
                      </a:r>
                      <a:r>
                        <a:rPr kumimoji="0" lang="en-US" sz="1500" b="0" i="0" u="none" strike="noStrike" cap="none" normalizeH="0" baseline="0" dirty="0" smtClean="0">
                          <a:ln>
                            <a:noFill/>
                          </a:ln>
                          <a:solidFill>
                            <a:srgbClr val="404040"/>
                          </a:solidFill>
                          <a:effectLst/>
                          <a:latin typeface="Calibri" pitchFamily="34" charset="0"/>
                          <a:ea typeface="Calibri" pitchFamily="34" charset="0"/>
                          <a:cs typeface="Times New Roman" pitchFamily="18" charset="0"/>
                        </a:rPr>
                        <a:t>states that </a:t>
                      </a:r>
                      <a:r>
                        <a:rPr kumimoji="0" lang="en-US" sz="1500" b="0" i="1" u="none" strike="noStrike" cap="none" normalizeH="0" baseline="0" dirty="0" smtClean="0">
                          <a:ln>
                            <a:noFill/>
                          </a:ln>
                          <a:solidFill>
                            <a:srgbClr val="404040"/>
                          </a:solidFill>
                          <a:effectLst/>
                          <a:latin typeface="Calibri" pitchFamily="34" charset="0"/>
                          <a:ea typeface="Calibri" pitchFamily="34" charset="0"/>
                          <a:cs typeface="Times New Roman" pitchFamily="18" charset="0"/>
                        </a:rPr>
                        <a:t>“</a:t>
                      </a:r>
                      <a:r>
                        <a:rPr kumimoji="0" lang="en-US" sz="1500" b="0" i="1" u="none" strike="noStrike" cap="none" normalizeH="0" baseline="0" dirty="0" smtClean="0">
                          <a:ln>
                            <a:noFill/>
                          </a:ln>
                          <a:solidFill>
                            <a:srgbClr val="404040"/>
                          </a:solidFill>
                          <a:effectLst/>
                          <a:latin typeface="Calibri" pitchFamily="34" charset="0"/>
                          <a:ea typeface="Times New Roman" pitchFamily="18" charset="0"/>
                          <a:cs typeface="Arial" pitchFamily="34" charset="0"/>
                        </a:rPr>
                        <a:t>No tariff or part of any tariff may ordinarily be amended more frequently than once in any financial year, except in respect of any changes expressly permitted under the terms of any fuel surcharge formula as may be specified.”</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ctr"/>
                </a:tc>
              </a:tr>
              <a:tr h="889295">
                <a:tc>
                  <a:txBody>
                    <a:bodyPr/>
                    <a:lstStyle/>
                    <a:p>
                      <a:pPr marL="0" marR="0">
                        <a:lnSpc>
                          <a:spcPct val="115000"/>
                        </a:lnSpc>
                        <a:spcBef>
                          <a:spcPts val="0"/>
                        </a:spcBef>
                        <a:spcAft>
                          <a:spcPts val="0"/>
                        </a:spcAft>
                      </a:pPr>
                      <a:r>
                        <a:rPr lang="en-US" sz="1500" u="none" dirty="0">
                          <a:effectLst/>
                          <a:latin typeface="Calibri" pitchFamily="34" charset="0"/>
                        </a:rPr>
                        <a:t>The National Tariff Policy, 2006</a:t>
                      </a:r>
                      <a:endParaRPr lang="en-US" sz="1500" u="none"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u="none" dirty="0">
                          <a:effectLst/>
                          <a:latin typeface="Calibri" pitchFamily="34" charset="0"/>
                        </a:rPr>
                        <a:t>In Para 5.1 (h) (4), in the context of the Multi-Year Tariff regime, the policy specifies that “</a:t>
                      </a:r>
                      <a:r>
                        <a:rPr lang="en-US" sz="1500" i="1" u="none" dirty="0">
                          <a:effectLst/>
                          <a:latin typeface="Calibri" pitchFamily="34" charset="0"/>
                        </a:rPr>
                        <a:t>uncontrollable costs should be recovered speedily to ensure that future consumers are not burdened with past costs</a:t>
                      </a:r>
                      <a:r>
                        <a:rPr lang="en-US" sz="1500" u="none" dirty="0">
                          <a:effectLst/>
                          <a:latin typeface="Calibri" pitchFamily="34" charset="0"/>
                        </a:rPr>
                        <a:t>” </a:t>
                      </a:r>
                      <a:r>
                        <a:rPr lang="en-US" sz="1500" u="none" dirty="0" smtClean="0">
                          <a:effectLst/>
                          <a:latin typeface="Calibri" pitchFamily="34" charset="0"/>
                        </a:rPr>
                        <a:t>.</a:t>
                      </a:r>
                      <a:endParaRPr lang="en-US" sz="1500" u="none" dirty="0">
                        <a:effectLst/>
                        <a:latin typeface="Calibri"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7943348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76999290"/>
              </p:ext>
            </p:extLst>
          </p:nvPr>
        </p:nvGraphicFramePr>
        <p:xfrm>
          <a:off x="323528" y="620688"/>
          <a:ext cx="8568952" cy="5328591"/>
        </p:xfrm>
        <a:graphic>
          <a:graphicData uri="http://schemas.openxmlformats.org/drawingml/2006/table">
            <a:tbl>
              <a:tblPr firstRow="1" firstCol="1">
                <a:tableStyleId>{1E171933-4619-4E11-9A3F-F7608DF75F80}</a:tableStyleId>
              </a:tblPr>
              <a:tblGrid>
                <a:gridCol w="2376264"/>
                <a:gridCol w="6192688"/>
              </a:tblGrid>
              <a:tr h="575852">
                <a:tc>
                  <a:txBody>
                    <a:bodyPr/>
                    <a:lstStyle/>
                    <a:p>
                      <a:pPr marL="0" marR="0" algn="ctr">
                        <a:lnSpc>
                          <a:spcPct val="115000"/>
                        </a:lnSpc>
                        <a:spcBef>
                          <a:spcPts val="0"/>
                        </a:spcBef>
                        <a:spcAft>
                          <a:spcPts val="0"/>
                        </a:spcAft>
                      </a:pPr>
                      <a:r>
                        <a:rPr lang="en-US" sz="1500" dirty="0">
                          <a:effectLst/>
                          <a:latin typeface="Calibri" pitchFamily="34" charset="0"/>
                        </a:rPr>
                        <a:t>Name and Year</a:t>
                      </a:r>
                      <a:endParaRPr lang="en-US" sz="150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dirty="0">
                          <a:effectLst/>
                          <a:latin typeface="Calibri" pitchFamily="34" charset="0"/>
                        </a:rPr>
                        <a:t>Description</a:t>
                      </a:r>
                      <a:endParaRPr lang="en-US" sz="1500" dirty="0">
                        <a:effectLst/>
                        <a:latin typeface="Calibri" pitchFamily="34" charset="0"/>
                        <a:ea typeface="Calibri"/>
                        <a:cs typeface="Times New Roman"/>
                      </a:endParaRPr>
                    </a:p>
                  </a:txBody>
                  <a:tcPr marL="68580" marR="68580" marT="0" marB="0" anchor="ctr"/>
                </a:tc>
              </a:tr>
              <a:tr h="901276">
                <a:tc>
                  <a:txBody>
                    <a:bodyPr/>
                    <a:lstStyle/>
                    <a:p>
                      <a:pPr marL="0" marR="0">
                        <a:lnSpc>
                          <a:spcPct val="115000"/>
                        </a:lnSpc>
                        <a:spcBef>
                          <a:spcPts val="0"/>
                        </a:spcBef>
                        <a:spcAft>
                          <a:spcPts val="0"/>
                        </a:spcAft>
                      </a:pPr>
                      <a:r>
                        <a:rPr lang="en-US" sz="1500" dirty="0">
                          <a:effectLst/>
                          <a:latin typeface="Calibri" pitchFamily="34" charset="0"/>
                        </a:rPr>
                        <a:t>APTEL  Suo Motu Judgment in O.P. 1 of </a:t>
                      </a:r>
                      <a:r>
                        <a:rPr lang="en-US" sz="1500" dirty="0" smtClean="0">
                          <a:effectLst/>
                          <a:latin typeface="Calibri" pitchFamily="34" charset="0"/>
                        </a:rPr>
                        <a:t>2011 (Nov 2011)</a:t>
                      </a:r>
                      <a:endParaRPr lang="en-US" sz="1500" dirty="0">
                        <a:effectLst/>
                        <a:latin typeface="Calibri" pitchFamily="34" charset="0"/>
                        <a:ea typeface="Calibri"/>
                        <a:cs typeface="Times New Roman"/>
                      </a:endParaRPr>
                    </a:p>
                  </a:txBody>
                  <a:tcPr marL="68580" marR="68580" marT="0" marB="0" anchor="ctr">
                    <a:noFill/>
                  </a:tcPr>
                </a:tc>
                <a:tc>
                  <a:txBody>
                    <a:bodyPr/>
                    <a:lstStyle/>
                    <a:p>
                      <a:pPr marL="0" marR="0">
                        <a:lnSpc>
                          <a:spcPct val="115000"/>
                        </a:lnSpc>
                        <a:spcBef>
                          <a:spcPts val="0"/>
                        </a:spcBef>
                        <a:spcAft>
                          <a:spcPts val="0"/>
                        </a:spcAft>
                      </a:pPr>
                      <a:r>
                        <a:rPr lang="en-US" sz="1500" dirty="0">
                          <a:effectLst/>
                          <a:latin typeface="Calibri" pitchFamily="34" charset="0"/>
                        </a:rPr>
                        <a:t>Directs SERCs to have mechanisms for fuel surcharge preferably on a monthly basis </a:t>
                      </a:r>
                      <a:r>
                        <a:rPr lang="en-US" sz="1500" dirty="0" smtClean="0">
                          <a:effectLst/>
                          <a:latin typeface="Calibri" pitchFamily="34" charset="0"/>
                        </a:rPr>
                        <a:t> </a:t>
                      </a:r>
                      <a:r>
                        <a:rPr lang="en-US" sz="1500" dirty="0">
                          <a:effectLst/>
                          <a:latin typeface="Calibri" pitchFamily="34" charset="0"/>
                        </a:rPr>
                        <a:t>within 6 months from the date of the order </a:t>
                      </a:r>
                      <a:r>
                        <a:rPr lang="en-US" sz="1500" dirty="0" smtClean="0">
                          <a:effectLst/>
                          <a:latin typeface="Calibri" pitchFamily="34" charset="0"/>
                        </a:rPr>
                        <a:t>.</a:t>
                      </a:r>
                      <a:endParaRPr lang="en-US" sz="1500" dirty="0">
                        <a:effectLst/>
                        <a:latin typeface="Calibri" pitchFamily="34" charset="0"/>
                        <a:ea typeface="Calibri"/>
                        <a:cs typeface="Times New Roman"/>
                      </a:endParaRPr>
                    </a:p>
                  </a:txBody>
                  <a:tcPr marL="68580" marR="68580" marT="0" marB="0" anchor="ctr">
                    <a:noFill/>
                  </a:tcPr>
                </a:tc>
              </a:tr>
              <a:tr h="600669">
                <a:tc>
                  <a:txBody>
                    <a:bodyPr/>
                    <a:lstStyle/>
                    <a:p>
                      <a:pPr marL="0" marR="0">
                        <a:lnSpc>
                          <a:spcPct val="115000"/>
                        </a:lnSpc>
                        <a:spcBef>
                          <a:spcPts val="0"/>
                        </a:spcBef>
                        <a:spcAft>
                          <a:spcPts val="0"/>
                        </a:spcAft>
                      </a:pPr>
                      <a:r>
                        <a:rPr lang="en-US" sz="1500" dirty="0" smtClean="0">
                          <a:effectLst/>
                          <a:latin typeface="Calibri" pitchFamily="34" charset="0"/>
                        </a:rPr>
                        <a:t>Shunglu</a:t>
                      </a:r>
                      <a:r>
                        <a:rPr lang="en-US" sz="1500" baseline="0" dirty="0" smtClean="0">
                          <a:effectLst/>
                          <a:latin typeface="Calibri" pitchFamily="34" charset="0"/>
                        </a:rPr>
                        <a:t> Committee Report</a:t>
                      </a:r>
                      <a:r>
                        <a:rPr lang="en-US" sz="1500" dirty="0" smtClean="0">
                          <a:effectLst/>
                          <a:latin typeface="Calibri" pitchFamily="34" charset="0"/>
                        </a:rPr>
                        <a:t> December </a:t>
                      </a:r>
                      <a:r>
                        <a:rPr lang="en-US" sz="1500" dirty="0">
                          <a:effectLst/>
                          <a:latin typeface="Calibri" pitchFamily="34" charset="0"/>
                        </a:rPr>
                        <a:t>2011</a:t>
                      </a:r>
                      <a:endParaRPr lang="en-US" sz="1500" dirty="0">
                        <a:effectLst/>
                        <a:latin typeface="Calibri" pitchFamily="34" charset="0"/>
                        <a:ea typeface="Calibri"/>
                        <a:cs typeface="Times New Roman"/>
                      </a:endParaRPr>
                    </a:p>
                  </a:txBody>
                  <a:tcPr marL="68580" marR="68580" marT="0" marB="0" anchor="ctr">
                    <a:noFill/>
                  </a:tcPr>
                </a:tc>
                <a:tc>
                  <a:txBody>
                    <a:bodyPr/>
                    <a:lstStyle/>
                    <a:p>
                      <a:pPr marL="0" marR="0">
                        <a:lnSpc>
                          <a:spcPct val="115000"/>
                        </a:lnSpc>
                        <a:spcBef>
                          <a:spcPts val="0"/>
                        </a:spcBef>
                        <a:spcAft>
                          <a:spcPts val="0"/>
                        </a:spcAft>
                      </a:pPr>
                      <a:r>
                        <a:rPr lang="en-US" sz="1500" dirty="0">
                          <a:effectLst/>
                          <a:latin typeface="Calibri" pitchFamily="34" charset="0"/>
                        </a:rPr>
                        <a:t>Reiterated the need for fuel surcharge </a:t>
                      </a:r>
                      <a:r>
                        <a:rPr lang="en-US" sz="1500" dirty="0" smtClean="0">
                          <a:effectLst/>
                          <a:latin typeface="Calibri" pitchFamily="34" charset="0"/>
                        </a:rPr>
                        <a:t> </a:t>
                      </a:r>
                      <a:r>
                        <a:rPr lang="en-US" sz="1500" dirty="0">
                          <a:effectLst/>
                          <a:latin typeface="Calibri" pitchFamily="34" charset="0"/>
                        </a:rPr>
                        <a:t>along with regular tariff revision and true-ups </a:t>
                      </a:r>
                      <a:r>
                        <a:rPr lang="en-US" sz="1500" dirty="0" smtClean="0">
                          <a:effectLst/>
                          <a:latin typeface="Calibri" pitchFamily="34" charset="0"/>
                        </a:rPr>
                        <a:t>.</a:t>
                      </a:r>
                      <a:endParaRPr lang="en-US" sz="1500" dirty="0">
                        <a:effectLst/>
                        <a:latin typeface="Calibri" pitchFamily="34" charset="0"/>
                        <a:ea typeface="Calibri"/>
                        <a:cs typeface="Times New Roman"/>
                      </a:endParaRPr>
                    </a:p>
                  </a:txBody>
                  <a:tcPr marL="68580" marR="68580" marT="0" marB="0" anchor="ctr">
                    <a:noFill/>
                  </a:tcPr>
                </a:tc>
              </a:tr>
              <a:tr h="883375">
                <a:tc>
                  <a:txBody>
                    <a:bodyPr/>
                    <a:lstStyle/>
                    <a:p>
                      <a:pPr marL="0" marR="0">
                        <a:lnSpc>
                          <a:spcPct val="115000"/>
                        </a:lnSpc>
                        <a:spcBef>
                          <a:spcPts val="0"/>
                        </a:spcBef>
                        <a:spcAft>
                          <a:spcPts val="0"/>
                        </a:spcAft>
                      </a:pPr>
                      <a:r>
                        <a:rPr lang="en-US" sz="1500" dirty="0" smtClean="0">
                          <a:effectLst/>
                          <a:latin typeface="Calibri" pitchFamily="34" charset="0"/>
                        </a:rPr>
                        <a:t>Financial</a:t>
                      </a:r>
                      <a:r>
                        <a:rPr lang="en-US" sz="1500" baseline="0" dirty="0" smtClean="0">
                          <a:effectLst/>
                          <a:latin typeface="Calibri" pitchFamily="34" charset="0"/>
                        </a:rPr>
                        <a:t> Restructuring Plan</a:t>
                      </a:r>
                      <a:r>
                        <a:rPr lang="en-US" sz="1500" dirty="0" smtClean="0">
                          <a:effectLst/>
                          <a:latin typeface="Calibri" pitchFamily="34" charset="0"/>
                        </a:rPr>
                        <a:t>, </a:t>
                      </a:r>
                      <a:r>
                        <a:rPr lang="en-US" sz="1500" dirty="0">
                          <a:effectLst/>
                          <a:latin typeface="Calibri" pitchFamily="34" charset="0"/>
                        </a:rPr>
                        <a:t>2012</a:t>
                      </a:r>
                      <a:endParaRPr lang="en-US" sz="1500" dirty="0">
                        <a:effectLst/>
                        <a:latin typeface="Calibri" pitchFamily="34" charset="0"/>
                        <a:ea typeface="Calibri"/>
                        <a:cs typeface="Times New Roman"/>
                      </a:endParaRPr>
                    </a:p>
                  </a:txBody>
                  <a:tcPr marL="68580" marR="68580" marT="0" marB="0" anchor="ctr">
                    <a:noFill/>
                  </a:tcPr>
                </a:tc>
                <a:tc>
                  <a:txBody>
                    <a:bodyPr/>
                    <a:lstStyle/>
                    <a:p>
                      <a:pPr marL="0" marR="0">
                        <a:lnSpc>
                          <a:spcPct val="115000"/>
                        </a:lnSpc>
                        <a:spcBef>
                          <a:spcPts val="0"/>
                        </a:spcBef>
                        <a:spcAft>
                          <a:spcPts val="0"/>
                        </a:spcAft>
                      </a:pPr>
                      <a:r>
                        <a:rPr lang="en-US" sz="1500" dirty="0">
                          <a:effectLst/>
                          <a:latin typeface="Calibri" pitchFamily="34" charset="0"/>
                        </a:rPr>
                        <a:t>The mandatory conditions of the bailout </a:t>
                      </a:r>
                      <a:r>
                        <a:rPr lang="en-US" sz="1500" baseline="0" dirty="0" smtClean="0">
                          <a:effectLst/>
                          <a:latin typeface="Calibri" pitchFamily="34" charset="0"/>
                        </a:rPr>
                        <a:t> specifies that </a:t>
                      </a:r>
                      <a:r>
                        <a:rPr lang="en-US" sz="1500" dirty="0" smtClean="0">
                          <a:effectLst/>
                          <a:latin typeface="Calibri" pitchFamily="34" charset="0"/>
                        </a:rPr>
                        <a:t>“</a:t>
                      </a:r>
                      <a:r>
                        <a:rPr lang="en-US" sz="1500" i="1" dirty="0" smtClean="0">
                          <a:effectLst/>
                          <a:latin typeface="Calibri" pitchFamily="34" charset="0"/>
                        </a:rPr>
                        <a:t>fuel </a:t>
                      </a:r>
                      <a:r>
                        <a:rPr lang="en-US" sz="1500" i="1" dirty="0">
                          <a:effectLst/>
                          <a:latin typeface="Calibri" pitchFamily="34" charset="0"/>
                        </a:rPr>
                        <a:t>adjustment costs be allowed as directed by APTEL to off-set the increase in power procurement cost</a:t>
                      </a:r>
                      <a:r>
                        <a:rPr lang="en-US" sz="1500" i="1" dirty="0" smtClean="0">
                          <a:effectLst/>
                          <a:latin typeface="Calibri" pitchFamily="34" charset="0"/>
                        </a:rPr>
                        <a:t>”.</a:t>
                      </a:r>
                      <a:endParaRPr lang="en-US" sz="1500" i="1" dirty="0">
                        <a:effectLst/>
                        <a:latin typeface="Calibri" pitchFamily="34" charset="0"/>
                        <a:ea typeface="Calibri"/>
                        <a:cs typeface="Times New Roman"/>
                      </a:endParaRPr>
                    </a:p>
                  </a:txBody>
                  <a:tcPr marL="68580" marR="68580" marT="0" marB="0" anchor="ctr">
                    <a:noFill/>
                  </a:tcPr>
                </a:tc>
              </a:tr>
              <a:tr h="883375">
                <a:tc>
                  <a:txBody>
                    <a:bodyPr/>
                    <a:lstStyle/>
                    <a:p>
                      <a:pPr marL="0" marR="0">
                        <a:lnSpc>
                          <a:spcPct val="115000"/>
                        </a:lnSpc>
                        <a:spcBef>
                          <a:spcPts val="0"/>
                        </a:spcBef>
                        <a:spcAft>
                          <a:spcPts val="0"/>
                        </a:spcAft>
                      </a:pPr>
                      <a:r>
                        <a:rPr lang="en-US" sz="1500">
                          <a:effectLst/>
                          <a:latin typeface="Calibri" pitchFamily="34" charset="0"/>
                        </a:rPr>
                        <a:t>Ujwal Discom Assurance Yojana (UDAY), 2015</a:t>
                      </a:r>
                      <a:endParaRPr lang="en-US" sz="1500">
                        <a:effectLst/>
                        <a:latin typeface="Calibri" pitchFamily="34" charset="0"/>
                        <a:ea typeface="Calibri"/>
                        <a:cs typeface="Times New Roman"/>
                      </a:endParaRPr>
                    </a:p>
                  </a:txBody>
                  <a:tcPr marL="68580" marR="68580" marT="0" marB="0" anchor="ctr">
                    <a:noFill/>
                  </a:tcPr>
                </a:tc>
                <a:tc>
                  <a:txBody>
                    <a:bodyPr/>
                    <a:lstStyle/>
                    <a:p>
                      <a:pPr marL="0" marR="0">
                        <a:lnSpc>
                          <a:spcPct val="115000"/>
                        </a:lnSpc>
                        <a:spcBef>
                          <a:spcPts val="0"/>
                        </a:spcBef>
                        <a:spcAft>
                          <a:spcPts val="0"/>
                        </a:spcAft>
                      </a:pPr>
                      <a:r>
                        <a:rPr lang="en-US" sz="1500" dirty="0" smtClean="0">
                          <a:effectLst/>
                          <a:latin typeface="Calibri" pitchFamily="34" charset="0"/>
                        </a:rPr>
                        <a:t>States </a:t>
                      </a:r>
                      <a:r>
                        <a:rPr lang="en-US" sz="1500" dirty="0">
                          <a:effectLst/>
                          <a:latin typeface="Calibri" pitchFamily="34" charset="0"/>
                        </a:rPr>
                        <a:t>should permit quarterly revision of tariff to offset fuel price increase as “</a:t>
                      </a:r>
                      <a:r>
                        <a:rPr lang="en-US" sz="1500" i="1" dirty="0">
                          <a:effectLst/>
                          <a:latin typeface="Calibri" pitchFamily="34" charset="0"/>
                        </a:rPr>
                        <a:t>such tariff increase will be easier to implement and can be absorbed by </a:t>
                      </a:r>
                      <a:r>
                        <a:rPr lang="en-US" sz="1500" i="1" dirty="0" smtClean="0">
                          <a:effectLst/>
                          <a:latin typeface="Calibri" pitchFamily="34" charset="0"/>
                        </a:rPr>
                        <a:t>consumers.</a:t>
                      </a:r>
                      <a:r>
                        <a:rPr lang="en-US" sz="1500" dirty="0" smtClean="0">
                          <a:effectLst/>
                          <a:latin typeface="Calibri" pitchFamily="34" charset="0"/>
                        </a:rPr>
                        <a:t>”</a:t>
                      </a:r>
                      <a:endParaRPr lang="en-US" sz="1500" dirty="0">
                        <a:effectLst/>
                        <a:latin typeface="Calibri" pitchFamily="34" charset="0"/>
                        <a:ea typeface="Calibri"/>
                        <a:cs typeface="Times New Roman"/>
                      </a:endParaRPr>
                    </a:p>
                  </a:txBody>
                  <a:tcPr marL="68580" marR="68580" marT="0" marB="0" anchor="ctr">
                    <a:noFill/>
                  </a:tcPr>
                </a:tc>
              </a:tr>
              <a:tr h="1484044">
                <a:tc>
                  <a:txBody>
                    <a:bodyPr/>
                    <a:lstStyle/>
                    <a:p>
                      <a:pPr marL="0" marR="0">
                        <a:lnSpc>
                          <a:spcPct val="115000"/>
                        </a:lnSpc>
                        <a:spcBef>
                          <a:spcPts val="0"/>
                        </a:spcBef>
                        <a:spcAft>
                          <a:spcPts val="0"/>
                        </a:spcAft>
                      </a:pPr>
                      <a:r>
                        <a:rPr lang="en-US" sz="1500">
                          <a:effectLst/>
                          <a:latin typeface="Calibri" pitchFamily="34" charset="0"/>
                        </a:rPr>
                        <a:t>Amendment to the National Tariff Policy, 2016</a:t>
                      </a:r>
                      <a:endParaRPr lang="en-US" sz="1500">
                        <a:effectLst/>
                        <a:latin typeface="Calibri" pitchFamily="34" charset="0"/>
                        <a:ea typeface="Calibri"/>
                        <a:cs typeface="Times New Roman"/>
                      </a:endParaRPr>
                    </a:p>
                  </a:txBody>
                  <a:tcPr marL="68580" marR="68580" marT="0" marB="0" anchor="ctr">
                    <a:noFill/>
                  </a:tcPr>
                </a:tc>
                <a:tc>
                  <a:txBody>
                    <a:bodyPr/>
                    <a:lstStyle/>
                    <a:p>
                      <a:pPr marL="0" marR="0">
                        <a:lnSpc>
                          <a:spcPct val="115000"/>
                        </a:lnSpc>
                        <a:spcBef>
                          <a:spcPts val="0"/>
                        </a:spcBef>
                        <a:spcAft>
                          <a:spcPts val="0"/>
                        </a:spcAft>
                      </a:pPr>
                      <a:r>
                        <a:rPr lang="en-US" sz="1500" dirty="0" smtClean="0">
                          <a:effectLst/>
                          <a:latin typeface="Calibri" pitchFamily="34" charset="0"/>
                        </a:rPr>
                        <a:t>Added </a:t>
                      </a:r>
                      <a:r>
                        <a:rPr lang="en-US" sz="1500" dirty="0">
                          <a:effectLst/>
                          <a:latin typeface="Calibri" pitchFamily="34" charset="0"/>
                        </a:rPr>
                        <a:t>Para 8.2.1 (7) which states that SERCs “</a:t>
                      </a:r>
                      <a:r>
                        <a:rPr lang="en-US" sz="1500" i="1" dirty="0">
                          <a:effectLst/>
                          <a:latin typeface="Calibri" pitchFamily="34" charset="0"/>
                        </a:rPr>
                        <a:t>shall specify an appropriate price adjustment formula for recovery of the costs arising on account of variation in the price of fuel, power purchase, etc. on a monthly/quarterly basis for recovery of all prudent costs of the generating company and the licensee’’ </a:t>
                      </a:r>
                      <a:r>
                        <a:rPr lang="en-US" sz="1500" i="1" dirty="0" smtClean="0">
                          <a:effectLst/>
                          <a:latin typeface="Calibri" pitchFamily="34" charset="0"/>
                        </a:rPr>
                        <a:t>.</a:t>
                      </a:r>
                      <a:endParaRPr lang="en-US" sz="1500" i="1" dirty="0">
                        <a:effectLst/>
                        <a:latin typeface="Calibri" pitchFamily="34" charset="0"/>
                        <a:ea typeface="Calibri"/>
                        <a:cs typeface="Times New Roman"/>
                      </a:endParaRPr>
                    </a:p>
                  </a:txBody>
                  <a:tcPr marL="68580" marR="68580" marT="0" marB="0" anchor="ctr">
                    <a:noFill/>
                  </a:tcPr>
                </a:tc>
              </a:tr>
            </a:tbl>
          </a:graphicData>
        </a:graphic>
      </p:graphicFrame>
      <p:sp>
        <p:nvSpPr>
          <p:cNvPr id="2" name="Title 1"/>
          <p:cNvSpPr>
            <a:spLocks noGrp="1"/>
          </p:cNvSpPr>
          <p:nvPr>
            <p:ph type="title"/>
          </p:nvPr>
        </p:nvSpPr>
        <p:spPr>
          <a:xfrm>
            <a:off x="683568" y="0"/>
            <a:ext cx="7686700" cy="511156"/>
          </a:xfrm>
        </p:spPr>
        <p:txBody>
          <a:bodyPr/>
          <a:lstStyle/>
          <a:p>
            <a:r>
              <a:rPr lang="en-US" dirty="0"/>
              <a:t>Policy Mandate </a:t>
            </a:r>
            <a:r>
              <a:rPr lang="en-US" dirty="0" smtClean="0"/>
              <a:t>post 2011</a:t>
            </a:r>
            <a:endParaRPr lang="en-US"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6</a:t>
            </a:fld>
            <a:endParaRPr lang="en-GB" dirty="0">
              <a:solidFill>
                <a:prstClr val="white"/>
              </a:solidFill>
            </a:endParaRPr>
          </a:p>
        </p:txBody>
      </p:sp>
      <p:sp>
        <p:nvSpPr>
          <p:cNvPr id="6" name="Rectangle 1"/>
          <p:cNvSpPr>
            <a:spLocks noChangeArrowheads="1"/>
          </p:cNvSpPr>
          <p:nvPr/>
        </p:nvSpPr>
        <p:spPr bwMode="auto">
          <a:xfrm>
            <a:off x="457200" y="1997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555978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359124" cy="511156"/>
          </a:xfrm>
        </p:spPr>
        <p:txBody>
          <a:bodyPr/>
          <a:lstStyle/>
          <a:p>
            <a:r>
              <a:rPr lang="en-US" dirty="0" smtClean="0"/>
              <a:t>Implementation: Mixed response in states</a:t>
            </a:r>
            <a:endParaRPr lang="en-US" dirty="0"/>
          </a:p>
        </p:txBody>
      </p:sp>
      <p:sp>
        <p:nvSpPr>
          <p:cNvPr id="3" name="Content Placeholder 2"/>
          <p:cNvSpPr>
            <a:spLocks noGrp="1"/>
          </p:cNvSpPr>
          <p:nvPr>
            <p:ph idx="1"/>
          </p:nvPr>
        </p:nvSpPr>
        <p:spPr>
          <a:xfrm>
            <a:off x="107504" y="2924944"/>
            <a:ext cx="9145016" cy="3416424"/>
          </a:xfrm>
        </p:spPr>
        <p:txBody>
          <a:bodyPr>
            <a:noAutofit/>
          </a:bodyPr>
          <a:lstStyle/>
          <a:p>
            <a:r>
              <a:rPr lang="en-US" sz="1600" dirty="0" smtClean="0"/>
              <a:t>States not </a:t>
            </a:r>
            <a:r>
              <a:rPr lang="en-US" sz="1600" dirty="0"/>
              <a:t>regularly levying fuel surcharges despite commitment in MoUs signed under UDAY</a:t>
            </a:r>
          </a:p>
          <a:p>
            <a:pPr lvl="1"/>
            <a:r>
              <a:rPr lang="en-US" sz="1600" dirty="0" smtClean="0"/>
              <a:t>Rajasthan</a:t>
            </a:r>
            <a:r>
              <a:rPr lang="en-US" sz="1600" dirty="0"/>
              <a:t>, Kerala, Himachal Pradesh, Bihar, Andhra </a:t>
            </a:r>
            <a:r>
              <a:rPr lang="en-US" sz="1600" dirty="0" smtClean="0"/>
              <a:t>Pradesh, Assam and Uttar Pradesh </a:t>
            </a:r>
          </a:p>
          <a:p>
            <a:pPr lvl="1"/>
            <a:endParaRPr lang="en-US" sz="1600" dirty="0" smtClean="0"/>
          </a:p>
          <a:p>
            <a:r>
              <a:rPr lang="en-US" sz="1600" dirty="0" smtClean="0"/>
              <a:t>States not </a:t>
            </a:r>
            <a:r>
              <a:rPr lang="en-US" sz="1600" dirty="0"/>
              <a:t>committed to quarterly revision of fuel surcharge  under UDAY. </a:t>
            </a:r>
          </a:p>
          <a:p>
            <a:pPr lvl="1"/>
            <a:r>
              <a:rPr lang="en-US" sz="1600" dirty="0" smtClean="0"/>
              <a:t>Tamil </a:t>
            </a:r>
            <a:r>
              <a:rPr lang="en-US" sz="1600" dirty="0"/>
              <a:t>Nadu and </a:t>
            </a:r>
            <a:r>
              <a:rPr lang="en-US" sz="1600" dirty="0" smtClean="0"/>
              <a:t>Telangana</a:t>
            </a:r>
          </a:p>
          <a:p>
            <a:pPr lvl="1"/>
            <a:endParaRPr lang="en-US" sz="1600" dirty="0" smtClean="0"/>
          </a:p>
          <a:p>
            <a:r>
              <a:rPr lang="en-US" sz="1600" dirty="0" smtClean="0"/>
              <a:t>States </a:t>
            </a:r>
            <a:r>
              <a:rPr lang="en-US" sz="1600" dirty="0"/>
              <a:t>which have been levying fuel surcharge on a regular basis, before being part of </a:t>
            </a:r>
            <a:r>
              <a:rPr lang="en-US" sz="1600" dirty="0" smtClean="0"/>
              <a:t>UDAY</a:t>
            </a:r>
          </a:p>
          <a:p>
            <a:pPr lvl="1"/>
            <a:r>
              <a:rPr lang="en-US" sz="1600" dirty="0" smtClean="0"/>
              <a:t>Maharashtra</a:t>
            </a:r>
            <a:r>
              <a:rPr lang="en-US" sz="1600" dirty="0"/>
              <a:t>, Gujarat, Punjab, Haryana, Chhattisgarh, Madhya Pradesh, West Bengal and </a:t>
            </a:r>
            <a:r>
              <a:rPr lang="en-US" sz="1600" dirty="0" smtClean="0"/>
              <a:t>Karnataka</a:t>
            </a:r>
          </a:p>
          <a:p>
            <a:pPr lvl="1"/>
            <a:endParaRPr lang="en-US" sz="1600" dirty="0" smtClean="0"/>
          </a:p>
          <a:p>
            <a:r>
              <a:rPr lang="en-US" sz="1600" b="1" dirty="0" smtClean="0"/>
              <a:t>Like </a:t>
            </a:r>
            <a:r>
              <a:rPr lang="en-US" sz="1600" b="1" dirty="0"/>
              <a:t>regular tariff revision, regular levy of fuel surcharge </a:t>
            </a:r>
            <a:r>
              <a:rPr lang="en-US" sz="1600" b="1" dirty="0" smtClean="0"/>
              <a:t>takes </a:t>
            </a:r>
            <a:r>
              <a:rPr lang="en-US" sz="1600" b="1" dirty="0"/>
              <a:t>place only with </a:t>
            </a:r>
            <a:r>
              <a:rPr lang="en-US" sz="1600" b="1" dirty="0" smtClean="0"/>
              <a:t>State </a:t>
            </a:r>
            <a:r>
              <a:rPr lang="en-US" sz="1600" b="1" dirty="0"/>
              <a:t>Government </a:t>
            </a:r>
            <a:r>
              <a:rPr lang="en-US" sz="1600" b="1" dirty="0" smtClean="0"/>
              <a:t>commitment.</a:t>
            </a:r>
            <a:endParaRPr lang="en-US" sz="1600" b="1" dirty="0"/>
          </a:p>
          <a:p>
            <a:endParaRPr lang="en-US" sz="1600" dirty="0"/>
          </a:p>
        </p:txBody>
      </p:sp>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7</a:t>
            </a:fld>
            <a:endParaRPr lang="en-GB"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116667426"/>
              </p:ext>
            </p:extLst>
          </p:nvPr>
        </p:nvGraphicFramePr>
        <p:xfrm>
          <a:off x="251520" y="548680"/>
          <a:ext cx="8712968" cy="2353280"/>
        </p:xfrm>
        <a:graphic>
          <a:graphicData uri="http://schemas.openxmlformats.org/drawingml/2006/table">
            <a:tbl>
              <a:tblPr firstRow="1">
                <a:tableStyleId>{1FECB4D8-DB02-4DC6-A0A2-4F2EBAE1DC90}</a:tableStyleId>
              </a:tblPr>
              <a:tblGrid>
                <a:gridCol w="5832648"/>
                <a:gridCol w="2880320"/>
              </a:tblGrid>
              <a:tr h="264312">
                <a:tc>
                  <a:txBody>
                    <a:bodyPr/>
                    <a:lstStyle/>
                    <a:p>
                      <a:pPr marL="0" marR="0" algn="ctr">
                        <a:lnSpc>
                          <a:spcPct val="115000"/>
                        </a:lnSpc>
                        <a:spcBef>
                          <a:spcPts val="0"/>
                        </a:spcBef>
                        <a:spcAft>
                          <a:spcPts val="0"/>
                        </a:spcAft>
                      </a:pPr>
                      <a:r>
                        <a:rPr lang="en-US" sz="1500" dirty="0">
                          <a:effectLst/>
                          <a:latin typeface="Calibri" pitchFamily="34" charset="0"/>
                        </a:rPr>
                        <a:t>State</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a:effectLst/>
                          <a:latin typeface="Calibri" pitchFamily="34" charset="0"/>
                        </a:rPr>
                        <a:t>Periodicity and regularity of levy</a:t>
                      </a:r>
                      <a:endParaRPr lang="en-US" sz="1500">
                        <a:effectLst/>
                        <a:latin typeface="Calibri" pitchFamily="34" charset="0"/>
                        <a:ea typeface="Calibri"/>
                        <a:cs typeface="Times New Roman"/>
                      </a:endParaRPr>
                    </a:p>
                  </a:txBody>
                  <a:tcPr marL="68580" marR="68580" marT="0" marB="0" anchor="ctr"/>
                </a:tc>
              </a:tr>
              <a:tr h="599783">
                <a:tc>
                  <a:txBody>
                    <a:bodyPr/>
                    <a:lstStyle/>
                    <a:p>
                      <a:pPr marL="0" marR="0">
                        <a:lnSpc>
                          <a:spcPct val="115000"/>
                        </a:lnSpc>
                        <a:spcBef>
                          <a:spcPts val="0"/>
                        </a:spcBef>
                        <a:spcAft>
                          <a:spcPts val="0"/>
                        </a:spcAft>
                      </a:pPr>
                      <a:r>
                        <a:rPr lang="en-US" sz="1500" dirty="0">
                          <a:effectLst/>
                          <a:latin typeface="Calibri" pitchFamily="34" charset="0"/>
                        </a:rPr>
                        <a:t>Maharashtra, Gujarat, Madhya Pradesh, Karnataka, Punjab, West Bengal, Chhattisgarh, Haryana</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i="1" dirty="0">
                          <a:effectLst/>
                          <a:latin typeface="Calibri" pitchFamily="34" charset="0"/>
                        </a:rPr>
                        <a:t>Levied on a monthly basis</a:t>
                      </a:r>
                      <a:endParaRPr lang="en-US" sz="1500" i="1" dirty="0">
                        <a:effectLst/>
                        <a:latin typeface="Calibri" pitchFamily="34" charset="0"/>
                        <a:ea typeface="Calibri"/>
                        <a:cs typeface="Times New Roman"/>
                      </a:endParaRPr>
                    </a:p>
                  </a:txBody>
                  <a:tcPr marL="68580" marR="68580" marT="0" marB="0" anchor="ctr"/>
                </a:tc>
              </a:tr>
              <a:tr h="297837">
                <a:tc>
                  <a:txBody>
                    <a:bodyPr/>
                    <a:lstStyle/>
                    <a:p>
                      <a:pPr marL="0" marR="0">
                        <a:lnSpc>
                          <a:spcPct val="115000"/>
                        </a:lnSpc>
                        <a:spcBef>
                          <a:spcPts val="0"/>
                        </a:spcBef>
                        <a:spcAft>
                          <a:spcPts val="0"/>
                        </a:spcAft>
                      </a:pPr>
                      <a:r>
                        <a:rPr lang="en-US" sz="1500" dirty="0">
                          <a:effectLst/>
                          <a:latin typeface="Calibri" pitchFamily="34" charset="0"/>
                        </a:rPr>
                        <a:t>Rajasthan</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i="1" dirty="0">
                          <a:effectLst/>
                          <a:latin typeface="Calibri" pitchFamily="34" charset="0"/>
                        </a:rPr>
                        <a:t>Not levied since 2015–16</a:t>
                      </a:r>
                      <a:endParaRPr lang="en-US" sz="1500" i="1" dirty="0">
                        <a:effectLst/>
                        <a:latin typeface="Calibri" pitchFamily="34" charset="0"/>
                        <a:ea typeface="Calibri"/>
                        <a:cs typeface="Times New Roman"/>
                      </a:endParaRPr>
                    </a:p>
                  </a:txBody>
                  <a:tcPr marL="68580" marR="68580" marT="0" marB="0" anchor="ctr"/>
                </a:tc>
              </a:tr>
              <a:tr h="297837">
                <a:tc>
                  <a:txBody>
                    <a:bodyPr/>
                    <a:lstStyle/>
                    <a:p>
                      <a:pPr marL="0" marR="0">
                        <a:lnSpc>
                          <a:spcPct val="115000"/>
                        </a:lnSpc>
                        <a:spcBef>
                          <a:spcPts val="0"/>
                        </a:spcBef>
                        <a:spcAft>
                          <a:spcPts val="0"/>
                        </a:spcAft>
                      </a:pPr>
                      <a:r>
                        <a:rPr lang="en-US" sz="1500" dirty="0">
                          <a:effectLst/>
                          <a:latin typeface="Calibri" pitchFamily="34" charset="0"/>
                        </a:rPr>
                        <a:t>Kerala, Himachal Pradesh</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i="1" dirty="0">
                          <a:effectLst/>
                          <a:latin typeface="Calibri" pitchFamily="34" charset="0"/>
                        </a:rPr>
                        <a:t>Not levied since 2014–15</a:t>
                      </a:r>
                      <a:endParaRPr lang="en-US" sz="1500" i="1" dirty="0">
                        <a:effectLst/>
                        <a:latin typeface="Calibri" pitchFamily="34" charset="0"/>
                        <a:ea typeface="Calibri"/>
                        <a:cs typeface="Times New Roman"/>
                      </a:endParaRPr>
                    </a:p>
                  </a:txBody>
                  <a:tcPr marL="68580" marR="68580" marT="0" marB="0" anchor="ctr"/>
                </a:tc>
              </a:tr>
              <a:tr h="297837">
                <a:tc>
                  <a:txBody>
                    <a:bodyPr/>
                    <a:lstStyle/>
                    <a:p>
                      <a:pPr marL="0" marR="0">
                        <a:lnSpc>
                          <a:spcPct val="115000"/>
                        </a:lnSpc>
                        <a:spcBef>
                          <a:spcPts val="0"/>
                        </a:spcBef>
                        <a:spcAft>
                          <a:spcPts val="0"/>
                        </a:spcAft>
                      </a:pPr>
                      <a:r>
                        <a:rPr lang="en-US" sz="1500">
                          <a:effectLst/>
                          <a:latin typeface="Calibri" pitchFamily="34" charset="0"/>
                        </a:rPr>
                        <a:t>Bihar</a:t>
                      </a:r>
                      <a:endParaRPr lang="en-US" sz="150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i="1" dirty="0">
                          <a:effectLst/>
                          <a:latin typeface="Calibri" pitchFamily="34" charset="0"/>
                        </a:rPr>
                        <a:t>Not levied since 2013–14</a:t>
                      </a:r>
                      <a:endParaRPr lang="en-US" sz="1500" i="1" dirty="0">
                        <a:effectLst/>
                        <a:latin typeface="Calibri" pitchFamily="34" charset="0"/>
                        <a:ea typeface="Calibri"/>
                        <a:cs typeface="Times New Roman"/>
                      </a:endParaRPr>
                    </a:p>
                  </a:txBody>
                  <a:tcPr marL="68580" marR="68580" marT="0" marB="0" anchor="ctr"/>
                </a:tc>
              </a:tr>
              <a:tr h="297837">
                <a:tc>
                  <a:txBody>
                    <a:bodyPr/>
                    <a:lstStyle/>
                    <a:p>
                      <a:pPr marL="0" marR="0">
                        <a:lnSpc>
                          <a:spcPct val="115000"/>
                        </a:lnSpc>
                        <a:spcBef>
                          <a:spcPts val="0"/>
                        </a:spcBef>
                        <a:spcAft>
                          <a:spcPts val="0"/>
                        </a:spcAft>
                      </a:pPr>
                      <a:r>
                        <a:rPr lang="en-US" sz="1500" dirty="0">
                          <a:effectLst/>
                          <a:latin typeface="Calibri" pitchFamily="34" charset="0"/>
                        </a:rPr>
                        <a:t>Erstwhile Andhra Pradesh, Assam</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i="1" dirty="0">
                          <a:effectLst/>
                          <a:latin typeface="Calibri" pitchFamily="34" charset="0"/>
                        </a:rPr>
                        <a:t>No levied since 2013-14</a:t>
                      </a:r>
                      <a:endParaRPr lang="en-US" sz="1500" i="1" dirty="0">
                        <a:effectLst/>
                        <a:latin typeface="Calibri" pitchFamily="34" charset="0"/>
                        <a:ea typeface="Calibri"/>
                        <a:cs typeface="Times New Roman"/>
                      </a:endParaRPr>
                    </a:p>
                  </a:txBody>
                  <a:tcPr marL="68580" marR="68580" marT="0" marB="0" anchor="ctr"/>
                </a:tc>
              </a:tr>
              <a:tr h="297837">
                <a:tc>
                  <a:txBody>
                    <a:bodyPr/>
                    <a:lstStyle/>
                    <a:p>
                      <a:pPr marL="0" marR="0">
                        <a:lnSpc>
                          <a:spcPct val="115000"/>
                        </a:lnSpc>
                        <a:spcBef>
                          <a:spcPts val="0"/>
                        </a:spcBef>
                        <a:spcAft>
                          <a:spcPts val="0"/>
                        </a:spcAft>
                      </a:pPr>
                      <a:r>
                        <a:rPr lang="en-US" sz="1500" dirty="0">
                          <a:effectLst/>
                          <a:latin typeface="Calibri" pitchFamily="34" charset="0"/>
                        </a:rPr>
                        <a:t>Uttar Pradesh, Tamil Nadu</a:t>
                      </a:r>
                      <a:endParaRPr lang="en-US" sz="1500" dirty="0">
                        <a:effectLst/>
                        <a:latin typeface="Calibri" pitchFamily="34" charset="0"/>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500" i="1" dirty="0">
                          <a:effectLst/>
                          <a:latin typeface="Calibri" pitchFamily="34" charset="0"/>
                        </a:rPr>
                        <a:t>Not implemented</a:t>
                      </a:r>
                      <a:endParaRPr lang="en-US" sz="1500" i="1" dirty="0">
                        <a:effectLst/>
                        <a:latin typeface="Calibri"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242914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3499459"/>
              </p:ext>
            </p:extLst>
          </p:nvPr>
        </p:nvGraphicFramePr>
        <p:xfrm>
          <a:off x="251520" y="836710"/>
          <a:ext cx="4392487" cy="5162434"/>
        </p:xfrm>
        <a:graphic>
          <a:graphicData uri="http://schemas.openxmlformats.org/drawingml/2006/table">
            <a:tbl>
              <a:tblPr firstRow="1" firstCol="1">
                <a:tableStyleId>{1E171933-4619-4E11-9A3F-F7608DF75F80}</a:tableStyleId>
              </a:tblPr>
              <a:tblGrid>
                <a:gridCol w="1708190"/>
                <a:gridCol w="757768"/>
                <a:gridCol w="847673"/>
                <a:gridCol w="1078856"/>
              </a:tblGrid>
              <a:tr h="962431">
                <a:tc rowSpan="2">
                  <a:txBody>
                    <a:bodyPr/>
                    <a:lstStyle/>
                    <a:p>
                      <a:pPr marL="0" marR="0" algn="ctr">
                        <a:lnSpc>
                          <a:spcPct val="115000"/>
                        </a:lnSpc>
                        <a:spcBef>
                          <a:spcPts val="0"/>
                        </a:spcBef>
                        <a:spcAft>
                          <a:spcPts val="0"/>
                        </a:spcAft>
                      </a:pPr>
                      <a:r>
                        <a:rPr lang="en-US" sz="1500" dirty="0">
                          <a:effectLst/>
                          <a:latin typeface="Calibri" pitchFamily="34" charset="0"/>
                        </a:rPr>
                        <a:t>State</a:t>
                      </a:r>
                      <a:endParaRPr lang="en-US" sz="1500" dirty="0">
                        <a:effectLst/>
                        <a:latin typeface="Calibri" pitchFamily="34" charset="0"/>
                        <a:ea typeface="Calibri"/>
                        <a:cs typeface="Times New Roman"/>
                      </a:endParaRPr>
                    </a:p>
                  </a:txBody>
                  <a:tcPr marL="68580" marR="68580" marT="0" marB="0" anchor="ctr"/>
                </a:tc>
                <a:tc gridSpan="3">
                  <a:txBody>
                    <a:bodyPr/>
                    <a:lstStyle/>
                    <a:p>
                      <a:pPr marL="0" marR="0" algn="ctr">
                        <a:lnSpc>
                          <a:spcPct val="115000"/>
                        </a:lnSpc>
                        <a:spcBef>
                          <a:spcPts val="0"/>
                        </a:spcBef>
                        <a:spcAft>
                          <a:spcPts val="0"/>
                        </a:spcAft>
                      </a:pPr>
                      <a:r>
                        <a:rPr lang="en-US" sz="1500" dirty="0" smtClean="0">
                          <a:effectLst/>
                          <a:latin typeface="Calibri" pitchFamily="34" charset="0"/>
                          <a:ea typeface="Calibri"/>
                          <a:cs typeface="Times New Roman"/>
                        </a:rPr>
                        <a:t>Share of Total Revenue</a:t>
                      </a:r>
                      <a:r>
                        <a:rPr lang="en-US" sz="1500" baseline="0" dirty="0" smtClean="0">
                          <a:effectLst/>
                          <a:latin typeface="Calibri" pitchFamily="34" charset="0"/>
                          <a:ea typeface="Calibri"/>
                          <a:cs typeface="Times New Roman"/>
                        </a:rPr>
                        <a:t> Recovered through Fuel Surcharges</a:t>
                      </a:r>
                      <a:endParaRPr lang="en-US" sz="1500" dirty="0">
                        <a:effectLst/>
                        <a:latin typeface="Calibri" pitchFamily="34" charset="0"/>
                        <a:ea typeface="Calibri"/>
                        <a:cs typeface="Times New Roman"/>
                      </a:endParaRPr>
                    </a:p>
                  </a:txBody>
                  <a:tcPr marL="68580" marR="68580" marT="0" marB="0" anchor="ctr">
                    <a:lnB w="12700" cmpd="sng">
                      <a:noFill/>
                    </a:lnB>
                  </a:tcPr>
                </a:tc>
                <a:tc hMerge="1">
                  <a:txBody>
                    <a:bodyPr/>
                    <a:lstStyle/>
                    <a:p>
                      <a:pPr marL="0" marR="0" algn="ctr">
                        <a:lnSpc>
                          <a:spcPct val="115000"/>
                        </a:lnSpc>
                        <a:spcBef>
                          <a:spcPts val="0"/>
                        </a:spcBef>
                        <a:spcAft>
                          <a:spcPts val="0"/>
                        </a:spcAft>
                      </a:pPr>
                      <a:endParaRPr lang="en-US" sz="1500" dirty="0">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500" dirty="0">
                        <a:effectLst/>
                        <a:latin typeface="Calibri" pitchFamily="34" charset="0"/>
                        <a:ea typeface="Calibri"/>
                        <a:cs typeface="Times New Roman"/>
                      </a:endParaRPr>
                    </a:p>
                  </a:txBody>
                  <a:tcPr marL="68580" marR="68580" marT="0" marB="0" anchor="b"/>
                </a:tc>
              </a:tr>
              <a:tr h="466667">
                <a:tc vMerge="1">
                  <a:txBody>
                    <a:bodyPr/>
                    <a:lstStyle/>
                    <a:p>
                      <a:pPr marL="0" marR="0" algn="ctr">
                        <a:lnSpc>
                          <a:spcPct val="115000"/>
                        </a:lnSpc>
                        <a:spcBef>
                          <a:spcPts val="0"/>
                        </a:spcBef>
                        <a:spcAft>
                          <a:spcPts val="0"/>
                        </a:spcAft>
                      </a:pPr>
                      <a:endParaRPr lang="en-US" sz="1500" dirty="0">
                        <a:effectLst/>
                        <a:latin typeface="Calibri"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500" b="1" dirty="0">
                          <a:solidFill>
                            <a:schemeClr val="bg1"/>
                          </a:solidFill>
                          <a:effectLst/>
                          <a:latin typeface="Calibri" pitchFamily="34" charset="0"/>
                        </a:rPr>
                        <a:t>FY 15</a:t>
                      </a:r>
                      <a:endParaRPr lang="en-US" sz="1500" b="1" dirty="0">
                        <a:solidFill>
                          <a:schemeClr val="bg1"/>
                        </a:solidFill>
                        <a:effectLst/>
                        <a:latin typeface="Calibri" pitchFamily="34" charset="0"/>
                        <a:ea typeface="Calibri"/>
                        <a:cs typeface="Times New Roman"/>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marL="0" marR="0" algn="ctr">
                        <a:lnSpc>
                          <a:spcPct val="115000"/>
                        </a:lnSpc>
                        <a:spcBef>
                          <a:spcPts val="0"/>
                        </a:spcBef>
                        <a:spcAft>
                          <a:spcPts val="0"/>
                        </a:spcAft>
                      </a:pPr>
                      <a:r>
                        <a:rPr lang="en-US" sz="1500" b="1" dirty="0">
                          <a:solidFill>
                            <a:schemeClr val="bg1"/>
                          </a:solidFill>
                          <a:effectLst/>
                          <a:latin typeface="Calibri" pitchFamily="34" charset="0"/>
                        </a:rPr>
                        <a:t>FY 16</a:t>
                      </a:r>
                      <a:endParaRPr lang="en-US" sz="1500" b="1" dirty="0">
                        <a:solidFill>
                          <a:schemeClr val="bg1"/>
                        </a:solidFill>
                        <a:effectLst/>
                        <a:latin typeface="Calibri" pitchFamily="34" charset="0"/>
                        <a:ea typeface="Calibri"/>
                        <a:cs typeface="Times New Roman"/>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marL="0" marR="0" algn="ctr">
                        <a:lnSpc>
                          <a:spcPct val="115000"/>
                        </a:lnSpc>
                        <a:spcBef>
                          <a:spcPts val="0"/>
                        </a:spcBef>
                        <a:spcAft>
                          <a:spcPts val="0"/>
                        </a:spcAft>
                      </a:pPr>
                      <a:r>
                        <a:rPr lang="en-US" sz="1500" b="1" dirty="0">
                          <a:solidFill>
                            <a:schemeClr val="bg1"/>
                          </a:solidFill>
                          <a:effectLst/>
                          <a:latin typeface="Calibri" pitchFamily="34" charset="0"/>
                        </a:rPr>
                        <a:t>FY 17</a:t>
                      </a:r>
                      <a:endParaRPr lang="en-US" sz="1500" b="1" dirty="0">
                        <a:solidFill>
                          <a:schemeClr val="bg1"/>
                        </a:solidFill>
                        <a:effectLst/>
                        <a:latin typeface="Calibri" pitchFamily="34" charset="0"/>
                        <a:ea typeface="Calibri"/>
                        <a:cs typeface="Times New Roman"/>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r h="466667">
                <a:tc>
                  <a:txBody>
                    <a:bodyPr/>
                    <a:lstStyle/>
                    <a:p>
                      <a:pPr marL="0" marR="0" algn="ctr">
                        <a:lnSpc>
                          <a:spcPct val="115000"/>
                        </a:lnSpc>
                        <a:spcBef>
                          <a:spcPts val="0"/>
                        </a:spcBef>
                        <a:spcAft>
                          <a:spcPts val="0"/>
                        </a:spcAft>
                      </a:pPr>
                      <a:r>
                        <a:rPr lang="en-US" sz="1500" b="0" dirty="0">
                          <a:effectLst/>
                          <a:latin typeface="Calibri" pitchFamily="34" charset="0"/>
                        </a:rPr>
                        <a:t>Maharashtra</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5%</a:t>
                      </a:r>
                      <a:endParaRPr lang="en-US" sz="1500" b="0" i="1" dirty="0">
                        <a:effectLst/>
                        <a:latin typeface="Calibri" pitchFamily="34" charset="0"/>
                        <a:ea typeface="Calibri"/>
                        <a:cs typeface="Times New Roman"/>
                      </a:endParaRPr>
                    </a:p>
                  </a:txBody>
                  <a:tcPr marL="68580" marR="68580" marT="0" marB="0" anchor="ctr">
                    <a:lnT w="12700" cmpd="sng">
                      <a:noFill/>
                    </a:lnT>
                  </a:tcPr>
                </a:tc>
                <a:tc>
                  <a:txBody>
                    <a:bodyPr/>
                    <a:lstStyle/>
                    <a:p>
                      <a:pPr marL="0" marR="0" algn="ctr">
                        <a:lnSpc>
                          <a:spcPct val="115000"/>
                        </a:lnSpc>
                        <a:spcBef>
                          <a:spcPts val="0"/>
                        </a:spcBef>
                        <a:spcAft>
                          <a:spcPts val="0"/>
                        </a:spcAft>
                      </a:pPr>
                      <a:r>
                        <a:rPr lang="en-US" sz="1500" b="0" i="1">
                          <a:effectLst/>
                          <a:latin typeface="Calibri" pitchFamily="34" charset="0"/>
                        </a:rPr>
                        <a:t>12%</a:t>
                      </a:r>
                      <a:endParaRPr lang="en-US" sz="1500" b="0" i="1">
                        <a:effectLst/>
                        <a:latin typeface="Calibri" pitchFamily="34" charset="0"/>
                        <a:ea typeface="Calibri"/>
                        <a:cs typeface="Times New Roman"/>
                      </a:endParaRPr>
                    </a:p>
                  </a:txBody>
                  <a:tcPr marL="68580" marR="68580" marT="0" marB="0" anchor="ctr">
                    <a:lnT w="12700" cmpd="sng">
                      <a:noFill/>
                    </a:lnT>
                  </a:tcPr>
                </a:tc>
                <a:tc>
                  <a:txBody>
                    <a:bodyPr/>
                    <a:lstStyle/>
                    <a:p>
                      <a:pPr marL="0" marR="0" algn="ctr">
                        <a:lnSpc>
                          <a:spcPct val="115000"/>
                        </a:lnSpc>
                        <a:spcBef>
                          <a:spcPts val="0"/>
                        </a:spcBef>
                        <a:spcAft>
                          <a:spcPts val="0"/>
                        </a:spcAft>
                      </a:pPr>
                      <a:r>
                        <a:rPr lang="en-US" sz="1500" i="1">
                          <a:effectLst/>
                          <a:latin typeface="Calibri" pitchFamily="34" charset="0"/>
                        </a:rPr>
                        <a:t>4%</a:t>
                      </a:r>
                      <a:endParaRPr lang="en-US" sz="1500" i="1">
                        <a:effectLst/>
                        <a:latin typeface="Calibri" pitchFamily="34" charset="0"/>
                        <a:ea typeface="Calibri"/>
                        <a:cs typeface="Times New Roman"/>
                      </a:endParaRPr>
                    </a:p>
                  </a:txBody>
                  <a:tcPr marL="68580" marR="68580" marT="0" marB="0" anchor="ctr">
                    <a:lnT w="12700" cmpd="sng">
                      <a:noFill/>
                    </a:lnT>
                  </a:tcPr>
                </a:tc>
              </a:tr>
              <a:tr h="466667">
                <a:tc>
                  <a:txBody>
                    <a:bodyPr/>
                    <a:lstStyle/>
                    <a:p>
                      <a:pPr marL="0" marR="0" algn="ctr">
                        <a:lnSpc>
                          <a:spcPct val="115000"/>
                        </a:lnSpc>
                        <a:spcBef>
                          <a:spcPts val="0"/>
                        </a:spcBef>
                        <a:spcAft>
                          <a:spcPts val="0"/>
                        </a:spcAft>
                      </a:pPr>
                      <a:r>
                        <a:rPr lang="en-US" sz="1500" b="0" dirty="0">
                          <a:effectLst/>
                          <a:latin typeface="Calibri" pitchFamily="34" charset="0"/>
                        </a:rPr>
                        <a:t>Gujarat</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28%</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25%</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a:effectLst/>
                          <a:latin typeface="Calibri" pitchFamily="34" charset="0"/>
                        </a:rPr>
                        <a:t>N. A.</a:t>
                      </a:r>
                      <a:endParaRPr lang="en-US" sz="1500" i="1">
                        <a:effectLst/>
                        <a:latin typeface="Calibri" pitchFamily="34" charset="0"/>
                        <a:ea typeface="Calibri"/>
                        <a:cs typeface="Times New Roman"/>
                      </a:endParaRPr>
                    </a:p>
                  </a:txBody>
                  <a:tcPr marL="68580" marR="68580" marT="0" marB="0" anchor="ctr"/>
                </a:tc>
              </a:tr>
              <a:tr h="466667">
                <a:tc>
                  <a:txBody>
                    <a:bodyPr/>
                    <a:lstStyle/>
                    <a:p>
                      <a:pPr marL="0" marR="0" algn="ctr">
                        <a:lnSpc>
                          <a:spcPct val="115000"/>
                        </a:lnSpc>
                        <a:spcBef>
                          <a:spcPts val="0"/>
                        </a:spcBef>
                        <a:spcAft>
                          <a:spcPts val="0"/>
                        </a:spcAft>
                      </a:pPr>
                      <a:r>
                        <a:rPr lang="en-US" sz="1500" b="0" dirty="0" smtClean="0">
                          <a:effectLst/>
                          <a:latin typeface="Calibri" pitchFamily="34" charset="0"/>
                        </a:rPr>
                        <a:t>Madhya</a:t>
                      </a:r>
                      <a:r>
                        <a:rPr lang="en-US" sz="1500" b="0" baseline="0" dirty="0" smtClean="0">
                          <a:effectLst/>
                          <a:latin typeface="Calibri" pitchFamily="34" charset="0"/>
                        </a:rPr>
                        <a:t> </a:t>
                      </a:r>
                      <a:r>
                        <a:rPr lang="en-US" sz="1500" b="0" dirty="0" smtClean="0">
                          <a:effectLst/>
                          <a:latin typeface="Calibri" pitchFamily="34" charset="0"/>
                        </a:rPr>
                        <a:t>Pradesh</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N. A.</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2%</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dirty="0">
                          <a:effectLst/>
                          <a:latin typeface="Calibri" pitchFamily="34" charset="0"/>
                        </a:rPr>
                        <a:t>2%</a:t>
                      </a:r>
                      <a:endParaRPr lang="en-US" sz="1500" i="1" dirty="0">
                        <a:effectLst/>
                        <a:latin typeface="Calibri" pitchFamily="34" charset="0"/>
                        <a:ea typeface="Calibri"/>
                        <a:cs typeface="Times New Roman"/>
                      </a:endParaRPr>
                    </a:p>
                  </a:txBody>
                  <a:tcPr marL="68580" marR="68580" marT="0" marB="0" anchor="ctr"/>
                </a:tc>
              </a:tr>
              <a:tr h="466667">
                <a:tc>
                  <a:txBody>
                    <a:bodyPr/>
                    <a:lstStyle/>
                    <a:p>
                      <a:pPr marL="0" marR="0" algn="ctr">
                        <a:lnSpc>
                          <a:spcPct val="115000"/>
                        </a:lnSpc>
                        <a:spcBef>
                          <a:spcPts val="0"/>
                        </a:spcBef>
                        <a:spcAft>
                          <a:spcPts val="0"/>
                        </a:spcAft>
                      </a:pPr>
                      <a:r>
                        <a:rPr lang="en-US" sz="1500" b="0" dirty="0">
                          <a:effectLst/>
                          <a:latin typeface="Calibri" pitchFamily="34" charset="0"/>
                        </a:rPr>
                        <a:t>Karnataka</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N. A.</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2%</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a:effectLst/>
                          <a:latin typeface="Calibri" pitchFamily="34" charset="0"/>
                        </a:rPr>
                        <a:t>2%</a:t>
                      </a:r>
                      <a:endParaRPr lang="en-US" sz="1500" i="1">
                        <a:effectLst/>
                        <a:latin typeface="Calibri" pitchFamily="34" charset="0"/>
                        <a:ea typeface="Calibri"/>
                        <a:cs typeface="Times New Roman"/>
                      </a:endParaRPr>
                    </a:p>
                  </a:txBody>
                  <a:tcPr marL="68580" marR="68580" marT="0" marB="0" anchor="ctr"/>
                </a:tc>
              </a:tr>
              <a:tr h="466667">
                <a:tc>
                  <a:txBody>
                    <a:bodyPr/>
                    <a:lstStyle/>
                    <a:p>
                      <a:pPr marL="0" marR="0" algn="ctr">
                        <a:lnSpc>
                          <a:spcPct val="115000"/>
                        </a:lnSpc>
                        <a:spcBef>
                          <a:spcPts val="0"/>
                        </a:spcBef>
                        <a:spcAft>
                          <a:spcPts val="0"/>
                        </a:spcAft>
                      </a:pPr>
                      <a:r>
                        <a:rPr lang="en-US" sz="1500" b="0" dirty="0">
                          <a:effectLst/>
                          <a:latin typeface="Calibri" pitchFamily="34" charset="0"/>
                        </a:rPr>
                        <a:t>Punjab</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N. A.</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a:effectLst/>
                          <a:latin typeface="Calibri" pitchFamily="34" charset="0"/>
                        </a:rPr>
                        <a:t>N. A.</a:t>
                      </a:r>
                      <a:endParaRPr lang="en-US" sz="1500" b="0" i="1">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dirty="0">
                          <a:effectLst/>
                          <a:latin typeface="Calibri" pitchFamily="34" charset="0"/>
                        </a:rPr>
                        <a:t>1%</a:t>
                      </a:r>
                      <a:endParaRPr lang="en-US" sz="1500" i="1" dirty="0">
                        <a:effectLst/>
                        <a:latin typeface="Calibri" pitchFamily="34" charset="0"/>
                        <a:ea typeface="Calibri"/>
                        <a:cs typeface="Times New Roman"/>
                      </a:endParaRPr>
                    </a:p>
                  </a:txBody>
                  <a:tcPr marL="68580" marR="68580" marT="0" marB="0" anchor="ctr"/>
                </a:tc>
              </a:tr>
              <a:tr h="466667">
                <a:tc>
                  <a:txBody>
                    <a:bodyPr/>
                    <a:lstStyle/>
                    <a:p>
                      <a:pPr marL="0" marR="0" algn="ctr">
                        <a:lnSpc>
                          <a:spcPct val="115000"/>
                        </a:lnSpc>
                        <a:spcBef>
                          <a:spcPts val="0"/>
                        </a:spcBef>
                        <a:spcAft>
                          <a:spcPts val="0"/>
                        </a:spcAft>
                      </a:pPr>
                      <a:r>
                        <a:rPr lang="en-US" sz="1500" b="0" dirty="0">
                          <a:effectLst/>
                          <a:latin typeface="Calibri" pitchFamily="34" charset="0"/>
                        </a:rPr>
                        <a:t>Chhattisgarh</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6%</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5%</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dirty="0">
                          <a:effectLst/>
                          <a:latin typeface="Calibri" pitchFamily="34" charset="0"/>
                        </a:rPr>
                        <a:t>7%</a:t>
                      </a:r>
                      <a:endParaRPr lang="en-US" sz="1500" i="1" dirty="0">
                        <a:effectLst/>
                        <a:latin typeface="Calibri" pitchFamily="34" charset="0"/>
                        <a:ea typeface="Calibri"/>
                        <a:cs typeface="Times New Roman"/>
                      </a:endParaRPr>
                    </a:p>
                  </a:txBody>
                  <a:tcPr marL="68580" marR="68580" marT="0" marB="0" anchor="ctr"/>
                </a:tc>
              </a:tr>
              <a:tr h="466667">
                <a:tc>
                  <a:txBody>
                    <a:bodyPr/>
                    <a:lstStyle/>
                    <a:p>
                      <a:pPr marL="0" marR="0" algn="ctr">
                        <a:lnSpc>
                          <a:spcPct val="115000"/>
                        </a:lnSpc>
                        <a:spcBef>
                          <a:spcPts val="0"/>
                        </a:spcBef>
                        <a:spcAft>
                          <a:spcPts val="0"/>
                        </a:spcAft>
                      </a:pPr>
                      <a:r>
                        <a:rPr lang="en-US" sz="1500" b="0" dirty="0">
                          <a:effectLst/>
                          <a:latin typeface="Calibri" pitchFamily="34" charset="0"/>
                        </a:rPr>
                        <a:t>Haryana</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11%</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6%</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dirty="0">
                          <a:effectLst/>
                          <a:latin typeface="Calibri" pitchFamily="34" charset="0"/>
                        </a:rPr>
                        <a:t>10%</a:t>
                      </a:r>
                      <a:endParaRPr lang="en-US" sz="1500" i="1" dirty="0">
                        <a:effectLst/>
                        <a:latin typeface="Calibri" pitchFamily="34" charset="0"/>
                        <a:ea typeface="Calibri"/>
                        <a:cs typeface="Times New Roman"/>
                      </a:endParaRPr>
                    </a:p>
                  </a:txBody>
                  <a:tcPr marL="68580" marR="68580" marT="0" marB="0" anchor="ctr"/>
                </a:tc>
              </a:tr>
              <a:tr h="466667">
                <a:tc>
                  <a:txBody>
                    <a:bodyPr/>
                    <a:lstStyle/>
                    <a:p>
                      <a:pPr marL="0" marR="0" algn="ctr">
                        <a:lnSpc>
                          <a:spcPct val="115000"/>
                        </a:lnSpc>
                        <a:spcBef>
                          <a:spcPts val="0"/>
                        </a:spcBef>
                        <a:spcAft>
                          <a:spcPts val="0"/>
                        </a:spcAft>
                      </a:pPr>
                      <a:r>
                        <a:rPr lang="en-US" sz="1500" b="0" dirty="0">
                          <a:effectLst/>
                          <a:latin typeface="Calibri" pitchFamily="34" charset="0"/>
                        </a:rPr>
                        <a:t>West Bengal</a:t>
                      </a:r>
                      <a:endParaRPr lang="en-US" sz="1500" b="0"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a:effectLst/>
                          <a:latin typeface="Calibri" pitchFamily="34" charset="0"/>
                        </a:rPr>
                        <a:t>N.A</a:t>
                      </a:r>
                      <a:endParaRPr lang="en-US" sz="1500" b="0" i="1">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b="0" i="1" dirty="0">
                          <a:effectLst/>
                          <a:latin typeface="Calibri" pitchFamily="34" charset="0"/>
                        </a:rPr>
                        <a:t>N.A</a:t>
                      </a:r>
                      <a:endParaRPr lang="en-US" sz="1500" b="0" i="1" dirty="0">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500" i="1" dirty="0">
                          <a:effectLst/>
                          <a:latin typeface="Calibri" pitchFamily="34" charset="0"/>
                        </a:rPr>
                        <a:t>3%</a:t>
                      </a:r>
                      <a:endParaRPr lang="en-US" sz="1500" i="1" dirty="0">
                        <a:effectLst/>
                        <a:latin typeface="Calibri" pitchFamily="34" charset="0"/>
                        <a:ea typeface="Calibri"/>
                        <a:cs typeface="Times New Roman"/>
                      </a:endParaRP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8</a:t>
            </a:fld>
            <a:endParaRPr lang="en-GB" dirty="0">
              <a:solidFill>
                <a:prstClr val="white"/>
              </a:solidFill>
            </a:endParaRPr>
          </a:p>
        </p:txBody>
      </p:sp>
      <p:sp>
        <p:nvSpPr>
          <p:cNvPr id="6" name="Rectangle 1"/>
          <p:cNvSpPr>
            <a:spLocks noChangeArrowheads="1"/>
          </p:cNvSpPr>
          <p:nvPr/>
        </p:nvSpPr>
        <p:spPr bwMode="auto">
          <a:xfrm>
            <a:off x="457200" y="2673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251520" y="5999142"/>
            <a:ext cx="4104456" cy="276999"/>
          </a:xfrm>
          <a:prstGeom prst="rect">
            <a:avLst/>
          </a:prstGeom>
          <a:noFill/>
        </p:spPr>
        <p:txBody>
          <a:bodyPr wrap="square" rtlCol="0">
            <a:spAutoFit/>
          </a:bodyPr>
          <a:lstStyle/>
          <a:p>
            <a:r>
              <a:rPr lang="en-US" sz="1200" dirty="0" smtClean="0">
                <a:latin typeface="Calibri" pitchFamily="34" charset="0"/>
              </a:rPr>
              <a:t>N.A denotes not available.</a:t>
            </a:r>
            <a:endParaRPr lang="en-US" sz="1200" dirty="0">
              <a:latin typeface="Calibri" pitchFamily="34" charset="0"/>
            </a:endParaRPr>
          </a:p>
        </p:txBody>
      </p:sp>
      <p:sp>
        <p:nvSpPr>
          <p:cNvPr id="10" name="TextBox 9"/>
          <p:cNvSpPr txBox="1"/>
          <p:nvPr/>
        </p:nvSpPr>
        <p:spPr>
          <a:xfrm>
            <a:off x="4644008" y="1196752"/>
            <a:ext cx="3888432" cy="4939814"/>
          </a:xfrm>
          <a:prstGeom prst="rect">
            <a:avLst/>
          </a:prstGeom>
          <a:noFill/>
        </p:spPr>
        <p:txBody>
          <a:bodyPr wrap="square" rtlCol="0">
            <a:spAutoFit/>
          </a:bodyPr>
          <a:lstStyle/>
          <a:p>
            <a:r>
              <a:rPr lang="en-US" sz="1500" b="1" dirty="0" smtClean="0">
                <a:latin typeface="Calibri" pitchFamily="34" charset="0"/>
              </a:rPr>
              <a:t>Observations</a:t>
            </a:r>
          </a:p>
          <a:p>
            <a:endParaRPr lang="en-US" sz="1500" b="1" dirty="0" smtClean="0">
              <a:latin typeface="Calibri" pitchFamily="34" charset="0"/>
            </a:endParaRPr>
          </a:p>
          <a:p>
            <a:pPr marL="285750" indent="-285750">
              <a:buFont typeface="Arial" pitchFamily="34" charset="0"/>
              <a:buChar char="•"/>
            </a:pPr>
            <a:r>
              <a:rPr lang="en-US" sz="1500" dirty="0" smtClean="0">
                <a:latin typeface="Calibri" pitchFamily="34" charset="0"/>
              </a:rPr>
              <a:t>Gujarat impact is high due to levy of a base fuel surcharge</a:t>
            </a:r>
          </a:p>
          <a:p>
            <a:endParaRPr lang="en-US" sz="1500" dirty="0" smtClean="0">
              <a:latin typeface="Calibri" pitchFamily="34" charset="0"/>
            </a:endParaRPr>
          </a:p>
          <a:p>
            <a:pPr marL="285750" indent="-285750">
              <a:buFont typeface="Arial" pitchFamily="34" charset="0"/>
              <a:buChar char="•"/>
            </a:pPr>
            <a:r>
              <a:rPr lang="en-US" sz="1500" dirty="0" smtClean="0">
                <a:latin typeface="Calibri" pitchFamily="34" charset="0"/>
              </a:rPr>
              <a:t>Significant fuel </a:t>
            </a:r>
            <a:r>
              <a:rPr lang="en-US" sz="1500" dirty="0">
                <a:latin typeface="Calibri" pitchFamily="34" charset="0"/>
              </a:rPr>
              <a:t>surcharges in Maharashtra, Haryana and </a:t>
            </a:r>
            <a:r>
              <a:rPr lang="en-US" sz="1500" dirty="0" smtClean="0">
                <a:latin typeface="Calibri" pitchFamily="34" charset="0"/>
              </a:rPr>
              <a:t>Chhattisgarh</a:t>
            </a:r>
            <a:r>
              <a:rPr lang="en-US" sz="1500" dirty="0">
                <a:latin typeface="Calibri" pitchFamily="34" charset="0"/>
              </a:rPr>
              <a:t> </a:t>
            </a:r>
            <a:r>
              <a:rPr lang="en-US" sz="1500" dirty="0" smtClean="0">
                <a:latin typeface="Calibri" pitchFamily="34" charset="0"/>
              </a:rPr>
              <a:t>which have been levying surcharges &gt; 5 years</a:t>
            </a:r>
          </a:p>
          <a:p>
            <a:endParaRPr lang="en-US" sz="1500" dirty="0" smtClean="0">
              <a:latin typeface="Calibri" pitchFamily="34" charset="0"/>
            </a:endParaRPr>
          </a:p>
          <a:p>
            <a:pPr marL="285750" indent="-285750">
              <a:buFont typeface="Arial" pitchFamily="34" charset="0"/>
              <a:buChar char="•"/>
            </a:pPr>
            <a:r>
              <a:rPr lang="en-US" sz="1500" dirty="0" smtClean="0">
                <a:latin typeface="Calibri" pitchFamily="34" charset="0"/>
              </a:rPr>
              <a:t>Nominal surcharges in Madhya </a:t>
            </a:r>
            <a:r>
              <a:rPr lang="en-US" sz="1500" dirty="0">
                <a:latin typeface="Calibri" pitchFamily="34" charset="0"/>
              </a:rPr>
              <a:t>Pradesh, West Bengal, Karnataka and Punjab, which have been </a:t>
            </a:r>
            <a:r>
              <a:rPr lang="en-US" sz="1500" dirty="0" smtClean="0">
                <a:latin typeface="Calibri" pitchFamily="34" charset="0"/>
              </a:rPr>
              <a:t>levying </a:t>
            </a:r>
            <a:r>
              <a:rPr lang="en-US" sz="1500" dirty="0">
                <a:latin typeface="Calibri" pitchFamily="34" charset="0"/>
              </a:rPr>
              <a:t>fuel surcharges &lt;</a:t>
            </a:r>
            <a:r>
              <a:rPr lang="en-US" sz="1500" dirty="0" smtClean="0">
                <a:latin typeface="Calibri" pitchFamily="34" charset="0"/>
              </a:rPr>
              <a:t>  </a:t>
            </a:r>
            <a:r>
              <a:rPr lang="en-US" sz="1500" dirty="0">
                <a:latin typeface="Calibri" pitchFamily="34" charset="0"/>
              </a:rPr>
              <a:t>3 </a:t>
            </a:r>
            <a:r>
              <a:rPr lang="en-US" sz="1500" dirty="0" smtClean="0">
                <a:latin typeface="Calibri" pitchFamily="34" charset="0"/>
              </a:rPr>
              <a:t>years</a:t>
            </a:r>
          </a:p>
          <a:p>
            <a:endParaRPr lang="en-US" sz="1500" dirty="0" smtClean="0">
              <a:latin typeface="Calibri" pitchFamily="34" charset="0"/>
            </a:endParaRPr>
          </a:p>
          <a:p>
            <a:pPr marL="285750" indent="-285750">
              <a:buFont typeface="Arial" pitchFamily="34" charset="0"/>
              <a:buChar char="•"/>
            </a:pPr>
            <a:r>
              <a:rPr lang="en-US" sz="1500" dirty="0" smtClean="0">
                <a:latin typeface="Calibri" pitchFamily="34" charset="0"/>
              </a:rPr>
              <a:t>Even states which currently do not levy fuel surcharges used to have high surcharges</a:t>
            </a:r>
          </a:p>
          <a:p>
            <a:pPr marL="285750" indent="-285750">
              <a:buFont typeface="Arial" pitchFamily="34" charset="0"/>
              <a:buChar char="•"/>
            </a:pPr>
            <a:endParaRPr lang="en-US" sz="1500" dirty="0">
              <a:latin typeface="Calibri" pitchFamily="34" charset="0"/>
            </a:endParaRPr>
          </a:p>
          <a:p>
            <a:pPr marL="285750" indent="-285750">
              <a:buFont typeface="Arial" pitchFamily="34" charset="0"/>
              <a:buChar char="•"/>
            </a:pPr>
            <a:r>
              <a:rPr lang="en-US" sz="1500" dirty="0" smtClean="0">
                <a:latin typeface="Calibri" pitchFamily="34" charset="0"/>
              </a:rPr>
              <a:t> In 2011-12, share of revenue from fuel surcharge was:</a:t>
            </a:r>
          </a:p>
          <a:p>
            <a:pPr marL="742950" lvl="1" indent="-285750">
              <a:buFont typeface="Arial" pitchFamily="34" charset="0"/>
              <a:buChar char="•"/>
            </a:pPr>
            <a:r>
              <a:rPr lang="en-US" sz="1500" dirty="0" smtClean="0">
                <a:latin typeface="Calibri" pitchFamily="34" charset="0"/>
              </a:rPr>
              <a:t>15% for erstwhile Andhra Pradesh</a:t>
            </a:r>
          </a:p>
          <a:p>
            <a:pPr marL="742950" lvl="1" indent="-285750">
              <a:buFont typeface="Arial" pitchFamily="34" charset="0"/>
              <a:buChar char="•"/>
            </a:pPr>
            <a:r>
              <a:rPr lang="en-US" sz="1500" dirty="0" smtClean="0">
                <a:latin typeface="Calibri" pitchFamily="34" charset="0"/>
              </a:rPr>
              <a:t>9% for Bihar</a:t>
            </a:r>
          </a:p>
          <a:p>
            <a:pPr marL="742950" lvl="1" indent="-285750">
              <a:buFont typeface="Arial" pitchFamily="34" charset="0"/>
              <a:buChar char="•"/>
            </a:pPr>
            <a:r>
              <a:rPr lang="en-US" sz="1500" dirty="0" smtClean="0">
                <a:latin typeface="Calibri" pitchFamily="34" charset="0"/>
              </a:rPr>
              <a:t>17% for Assam.</a:t>
            </a:r>
          </a:p>
        </p:txBody>
      </p:sp>
    </p:spTree>
    <p:extLst>
      <p:ext uri="{BB962C8B-B14F-4D97-AF65-F5344CB8AC3E}">
        <p14:creationId xmlns:p14="http://schemas.microsoft.com/office/powerpoint/2010/main" val="1367331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1E71194-F6AE-498C-929E-3BC01E3B24E2}" type="slidenum">
              <a:rPr lang="en-GB" smtClean="0">
                <a:solidFill>
                  <a:prstClr val="white"/>
                </a:solidFill>
              </a:rPr>
              <a:pPr>
                <a:defRPr/>
              </a:pPr>
              <a:t>9</a:t>
            </a:fld>
            <a:endParaRPr lang="en-GB" dirty="0">
              <a:solidFill>
                <a:prstClr val="white"/>
              </a:solidFill>
            </a:endParaRPr>
          </a:p>
        </p:txBody>
      </p:sp>
      <p:sp>
        <p:nvSpPr>
          <p:cNvPr id="8" name="TextBox 7"/>
          <p:cNvSpPr txBox="1"/>
          <p:nvPr/>
        </p:nvSpPr>
        <p:spPr>
          <a:xfrm>
            <a:off x="251520" y="188640"/>
            <a:ext cx="8352928" cy="553998"/>
          </a:xfrm>
          <a:prstGeom prst="rect">
            <a:avLst/>
          </a:prstGeom>
          <a:noFill/>
        </p:spPr>
        <p:txBody>
          <a:bodyPr wrap="square" rtlCol="0">
            <a:spAutoFit/>
          </a:bodyPr>
          <a:lstStyle/>
          <a:p>
            <a:r>
              <a:rPr lang="en-US" sz="3000" b="1" dirty="0" smtClean="0">
                <a:latin typeface="Calibri" pitchFamily="34" charset="0"/>
              </a:rPr>
              <a:t>Methodology for determination </a:t>
            </a:r>
            <a:endParaRPr lang="en-US" sz="3000" b="1" dirty="0">
              <a:latin typeface="Calibri"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36712"/>
            <a:ext cx="8640960"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7631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aya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9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prstDash val="solid"/>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Prayas Template</Template>
  <TotalTime>4342</TotalTime>
  <Words>3214</Words>
  <Application>Microsoft Office PowerPoint</Application>
  <PresentationFormat>On-screen Show (4:3)</PresentationFormat>
  <Paragraphs>460</Paragraphs>
  <Slides>26</Slides>
  <Notes>7</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Prayas Template</vt:lpstr>
      <vt:lpstr>The Lesser Known Tariff</vt:lpstr>
      <vt:lpstr>Scope of report</vt:lpstr>
      <vt:lpstr>What are fuel surcharges?</vt:lpstr>
      <vt:lpstr>Why is it relevant?</vt:lpstr>
      <vt:lpstr>Policy Mandate before 2011</vt:lpstr>
      <vt:lpstr>Policy Mandate post 2011</vt:lpstr>
      <vt:lpstr>Implementation: Mixed response in states</vt:lpstr>
      <vt:lpstr>Impact </vt:lpstr>
      <vt:lpstr>PowerPoint Presentation</vt:lpstr>
      <vt:lpstr>Assessment of costs</vt:lpstr>
      <vt:lpstr>Assessment of sales</vt:lpstr>
      <vt:lpstr>Subsides and treatment of  T&amp;D losses</vt:lpstr>
      <vt:lpstr>Ceiling levied and under/over-recovery of charges</vt:lpstr>
      <vt:lpstr>Processes for determination and levy of fuel surcharge</vt:lpstr>
      <vt:lpstr>Transparency</vt:lpstr>
      <vt:lpstr>Regulatory Approval and Scrutiny</vt:lpstr>
      <vt:lpstr>Vetting of costs, revenue recovered</vt:lpstr>
      <vt:lpstr>Public Participation</vt:lpstr>
      <vt:lpstr>Practices in select states</vt:lpstr>
      <vt:lpstr> Levy of base fuel surcharge in Gujarat</vt:lpstr>
      <vt:lpstr>Levy of additional charge in Maharashtra</vt:lpstr>
      <vt:lpstr>Carrying cost in Haryana</vt:lpstr>
      <vt:lpstr>Need for a framework and key insights…1</vt:lpstr>
      <vt:lpstr>Need for framework and key insights…2</vt:lpstr>
      <vt:lpstr>Need for framework and key insights…3</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dc:creator>
  <cp:lastModifiedBy>AnnJosey</cp:lastModifiedBy>
  <cp:revision>312</cp:revision>
  <cp:lastPrinted>2015-04-22T12:01:47Z</cp:lastPrinted>
  <dcterms:created xsi:type="dcterms:W3CDTF">2014-01-13T10:57:47Z</dcterms:created>
  <dcterms:modified xsi:type="dcterms:W3CDTF">2017-11-23T06:03:59Z</dcterms:modified>
</cp:coreProperties>
</file>